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4" r:id="rId4"/>
    <p:sldId id="263" r:id="rId5"/>
    <p:sldId id="269" r:id="rId6"/>
    <p:sldId id="259" r:id="rId7"/>
    <p:sldId id="276" r:id="rId8"/>
    <p:sldId id="277" r:id="rId9"/>
    <p:sldId id="288" r:id="rId10"/>
    <p:sldId id="278" r:id="rId11"/>
    <p:sldId id="279" r:id="rId12"/>
    <p:sldId id="286" r:id="rId13"/>
    <p:sldId id="282" r:id="rId14"/>
    <p:sldId id="265" r:id="rId15"/>
    <p:sldId id="290" r:id="rId16"/>
    <p:sldId id="266" r:id="rId17"/>
    <p:sldId id="283" r:id="rId18"/>
    <p:sldId id="284" r:id="rId19"/>
    <p:sldId id="285" r:id="rId20"/>
    <p:sldId id="270" r:id="rId21"/>
    <p:sldId id="27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3AD01-45B0-204F-E562-40EBCCC2388B}" v="27" dt="2025-06-09T05:01:41.736"/>
    <p1510:client id="{2B5B6887-8C0F-2179-FCB2-2DF47108AA3F}" v="415" dt="2025-06-09T03:44:16.807"/>
    <p1510:client id="{8C941D02-B624-8238-1B1D-EB7FD22F4E13}" v="771" dt="2025-06-09T04:56:45.613"/>
    <p1510:client id="{CC1D2CA5-FC87-DEE6-CDA1-34100C811A1E}" v="603" dt="2025-06-11T01:43:14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4.jpeg"/><Relationship Id="rId7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0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braer EMB 120 Brasilia | Passenger Airliner Charter | Airlines Connection">
            <a:extLst>
              <a:ext uri="{FF2B5EF4-FFF2-40B4-BE49-F238E27FC236}">
                <a16:creationId xmlns:a16="http://schemas.microsoft.com/office/drawing/2014/main" id="{44040253-AF93-D883-7E4A-D154AE8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77" b="2126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DDF99EF-809B-66A2-E7A5-7DD871716D39}"/>
              </a:ext>
            </a:extLst>
          </p:cNvPr>
          <p:cNvSpPr/>
          <p:nvPr/>
        </p:nvSpPr>
        <p:spPr>
          <a:xfrm>
            <a:off x="-4426" y="5645735"/>
            <a:ext cx="12195324" cy="120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C7AE8E3-259E-B749-6CD6-6BF655F5458A}"/>
              </a:ext>
            </a:extLst>
          </p:cNvPr>
          <p:cNvSpPr/>
          <p:nvPr/>
        </p:nvSpPr>
        <p:spPr>
          <a:xfrm>
            <a:off x="6926444" y="-326352"/>
            <a:ext cx="7537383" cy="67530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lnSpc>
                <a:spcPts val="4618"/>
              </a:lnSpc>
            </a:pPr>
            <a:endParaRPr lang="en-US" sz="9350">
              <a:latin typeface="Barlow Condensed Bold"/>
              <a:cs typeface="Segoe U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33DD3B-CCEF-3671-213D-CC9A969B6092}"/>
              </a:ext>
            </a:extLst>
          </p:cNvPr>
          <p:cNvSpPr txBox="1"/>
          <p:nvPr/>
        </p:nvSpPr>
        <p:spPr>
          <a:xfrm>
            <a:off x="7189870" y="1971294"/>
            <a:ext cx="474344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4000" b="1">
                <a:solidFill>
                  <a:srgbClr val="C1E4F5"/>
                </a:solidFill>
              </a:rPr>
              <a:t>SISTEMA ELÉTRICO DO EMBRAER EMB 120</a:t>
            </a:r>
          </a:p>
          <a:p>
            <a:pPr algn="r"/>
            <a:r>
              <a:rPr lang="pt-BR" sz="4000" b="1">
                <a:solidFill>
                  <a:srgbClr val="C1E4F5"/>
                </a:solidFill>
              </a:rPr>
              <a:t>"BRASÍLIA"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907347-6C07-8FB0-5E33-28251F47726D}"/>
              </a:ext>
            </a:extLst>
          </p:cNvPr>
          <p:cNvSpPr txBox="1"/>
          <p:nvPr/>
        </p:nvSpPr>
        <p:spPr>
          <a:xfrm>
            <a:off x="88454" y="5918876"/>
            <a:ext cx="1051136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F4F6FC"/>
                </a:solidFill>
                <a:latin typeface="Barlow Condensed Medium"/>
              </a:rPr>
              <a:t>API : Prof.° Bruno e Gerson</a:t>
            </a:r>
            <a:endParaRPr lang="pt-BR" err="1">
              <a:solidFill>
                <a:srgbClr val="000000"/>
              </a:solidFill>
              <a:latin typeface="Aptos" panose="020B0004020202020204"/>
            </a:endParaRPr>
          </a:p>
          <a:p>
            <a:r>
              <a:rPr lang="en-US" sz="1900" b="1">
                <a:solidFill>
                  <a:srgbClr val="F4F6FC"/>
                </a:solidFill>
                <a:latin typeface="Barlow Condensed Medium"/>
              </a:rPr>
              <a:t>Grupo: Ana Beatriz, André, </a:t>
            </a:r>
            <a:r>
              <a:rPr lang="en-US" sz="1900" b="1" err="1">
                <a:solidFill>
                  <a:srgbClr val="F4F6FC"/>
                </a:solidFill>
                <a:latin typeface="Barlow Condensed Medium"/>
              </a:rPr>
              <a:t>Danuza</a:t>
            </a:r>
            <a:r>
              <a:rPr lang="en-US" sz="1900" b="1">
                <a:solidFill>
                  <a:srgbClr val="F4F6FC"/>
                </a:solidFill>
                <a:latin typeface="Barlow Condensed Medium"/>
              </a:rPr>
              <a:t>, Davi Lima, Ramon e Pedro. 2ºSem. </a:t>
            </a:r>
            <a:r>
              <a:rPr lang="en-US" sz="1900" b="1" err="1">
                <a:solidFill>
                  <a:srgbClr val="F4F6FC"/>
                </a:solidFill>
                <a:latin typeface="Barlow Condensed Medium"/>
              </a:rPr>
              <a:t>Manutenção</a:t>
            </a:r>
            <a:r>
              <a:rPr lang="en-US" sz="1900" b="1">
                <a:solidFill>
                  <a:srgbClr val="F4F6FC"/>
                </a:solidFill>
                <a:latin typeface="Barlow Condensed Medium"/>
              </a:rPr>
              <a:t> de </a:t>
            </a:r>
            <a:r>
              <a:rPr lang="en-US" sz="1900" b="1" err="1">
                <a:solidFill>
                  <a:srgbClr val="F4F6FC"/>
                </a:solidFill>
                <a:latin typeface="Barlow Condensed Medium"/>
              </a:rPr>
              <a:t>Aeronave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2C8767-ADFD-58FD-7DE0-1941836C7760}"/>
              </a:ext>
            </a:extLst>
          </p:cNvPr>
          <p:cNvSpPr txBox="1"/>
          <p:nvPr/>
        </p:nvSpPr>
        <p:spPr>
          <a:xfrm>
            <a:off x="6690989" y="587513"/>
            <a:ext cx="5730273" cy="13308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 CHECKLIST​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DISTRIBUIÇÃO ELÉTRICA​</a:t>
            </a:r>
          </a:p>
        </p:txBody>
      </p:sp>
      <p:pic>
        <p:nvPicPr>
          <p:cNvPr id="4" name="Imagem 3" descr="Embraer EMB-120 Brasilia - Airliners Now">
            <a:extLst>
              <a:ext uri="{FF2B5EF4-FFF2-40B4-BE49-F238E27FC236}">
                <a16:creationId xmlns:a16="http://schemas.microsoft.com/office/drawing/2014/main" id="{66494DEC-2513-0E5D-FE6D-6339F76F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68" r="16750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7B3F1-E8C3-A920-BE7F-E5725EEA80FC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Main DC Bus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2000" dirty="0" err="1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Essential DC Bus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2000" dirty="0" err="1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Battery Bus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2000" dirty="0" err="1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Avionics Bus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AC Bus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2000" dirty="0" err="1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  <a:sym typeface="Open Sans"/>
              </a:rPr>
              <a:t>Chicotes/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cabos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de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ligação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- Grande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parte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ausente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ou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cortada</a:t>
            </a:r>
            <a:endParaRPr lang="en-US" sz="2000" dirty="0" err="1">
              <a:latin typeface="Times New Roman"/>
              <a:cs typeface="Times New Roman"/>
            </a:endParaRPr>
          </a:p>
          <a:p>
            <a:pPr marL="7397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  <a:sym typeface="Open Sans"/>
              </a:rPr>
              <a:t>Fixação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dos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barramentos</a:t>
            </a:r>
            <a:r>
              <a:rPr lang="en-US" sz="2000" dirty="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dirty="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2000" dirty="0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49523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6AF8D0-B888-1592-1AB3-B236A0FC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53" r="2611" b="1"/>
          <a:stretch>
            <a:fillRect/>
          </a:stretch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CF3584-1FD5-2C71-8D4A-E79DDE07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83" r="1" b="21466"/>
          <a:stretch>
            <a:fillRect/>
          </a:stretch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CC577009-D570-B23F-9A81-C7510559FF0A}"/>
              </a:ext>
            </a:extLst>
          </p:cNvPr>
          <p:cNvSpPr txBox="1"/>
          <p:nvPr/>
        </p:nvSpPr>
        <p:spPr>
          <a:xfrm>
            <a:off x="5449633" y="3455208"/>
            <a:ext cx="5742432" cy="2344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/>
                <a:cs typeface="Times New Roman"/>
                <a:sym typeface="Open Sans"/>
              </a:rPr>
              <a:t>Inversores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Inexistentes</a:t>
            </a:r>
            <a:endParaRPr lang="en-US" sz="2000" err="1">
              <a:latin typeface="Times New Roman"/>
              <a:cs typeface="Times New Roman"/>
            </a:endParaRPr>
          </a:p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/>
                <a:cs typeface="Times New Roman"/>
                <a:sym typeface="Open Sans"/>
              </a:rPr>
              <a:t>Retificadores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Inexistentes</a:t>
            </a:r>
            <a:endParaRPr lang="en-US" sz="2000" err="1">
              <a:latin typeface="Times New Roman"/>
              <a:cs typeface="Times New Roman"/>
            </a:endParaRPr>
          </a:p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/>
                <a:cs typeface="Times New Roman"/>
                <a:sym typeface="Open Sans"/>
              </a:rPr>
              <a:t>Transformadores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e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reguladores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Inexistentes</a:t>
            </a:r>
            <a:endParaRPr lang="en-US" sz="2000" err="1">
              <a:latin typeface="Times New Roman"/>
              <a:cs typeface="Times New Roman"/>
            </a:endParaRPr>
          </a:p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/>
                <a:cs typeface="Times New Roman"/>
                <a:sym typeface="Open Sans"/>
              </a:rPr>
              <a:t>Disjuntores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Painéis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presentes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, mas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totalmente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sem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disjuntores</a:t>
            </a:r>
            <a:endParaRPr lang="en-US" sz="2000" err="1">
              <a:latin typeface="Times New Roman"/>
              <a:cs typeface="Times New Roman"/>
            </a:endParaRPr>
          </a:p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/>
                <a:cs typeface="Times New Roman"/>
                <a:sym typeface="Open Sans"/>
              </a:rPr>
              <a:t>Relés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e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fusíveis</a:t>
            </a:r>
            <a:r>
              <a:rPr lang="en-US" sz="20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2000" err="1">
                <a:latin typeface="Times New Roman"/>
                <a:cs typeface="Times New Roman"/>
                <a:sym typeface="Open Sans"/>
              </a:rPr>
              <a:t>Inexistentes</a:t>
            </a:r>
            <a:endParaRPr lang="en-US" sz="2000" err="1"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BD7661-3EA6-FA3F-FB4E-86E2F5677455}"/>
              </a:ext>
            </a:extLst>
          </p:cNvPr>
          <p:cNvSpPr/>
          <p:nvPr/>
        </p:nvSpPr>
        <p:spPr>
          <a:xfrm>
            <a:off x="3083" y="-15995"/>
            <a:ext cx="4561398" cy="277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2"/>
                </a:solidFill>
                <a:latin typeface="Barlow Condensed"/>
              </a:rPr>
              <a:t>CHECKLIST</a:t>
            </a:r>
            <a:endParaRPr lang="pt-BR" sz="4400" b="1">
              <a:solidFill>
                <a:schemeClr val="tx2"/>
              </a:solidFill>
              <a:latin typeface="Aptos" panose="020B0004020202020204"/>
            </a:endParaRPr>
          </a:p>
          <a:p>
            <a:pPr algn="ctr"/>
            <a:r>
              <a:rPr lang="en-US" sz="4400" b="1">
                <a:solidFill>
                  <a:schemeClr val="tx2"/>
                </a:solidFill>
                <a:latin typeface="Barlow Condensed"/>
              </a:rPr>
              <a:t> CONVERSORES E PROTEÇÕES</a:t>
            </a:r>
            <a:r>
              <a:rPr lang="en-US" sz="4400" b="1">
                <a:solidFill>
                  <a:schemeClr val="tx2"/>
                </a:solidFill>
                <a:latin typeface="Barlow Condensed"/>
                <a:ea typeface="Barlow Condensed"/>
                <a:cs typeface="Barlow Condensed"/>
              </a:rPr>
              <a:t>​</a:t>
            </a:r>
            <a:endParaRPr lang="pt-BR" sz="44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C7B35-D3F9-BF36-5358-CA74BC381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CB96E22-81CA-60B3-FD95-03C9B7F60F77}"/>
              </a:ext>
            </a:extLst>
          </p:cNvPr>
          <p:cNvSpPr txBox="1"/>
          <p:nvPr/>
        </p:nvSpPr>
        <p:spPr>
          <a:xfrm>
            <a:off x="1285240" y="1050595"/>
            <a:ext cx="8074815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Barlow Condensed"/>
              </a:rPr>
              <a:t>CHECKLIST – SISTEMA DE ALIMENTAÇÃO</a:t>
            </a:r>
            <a:endParaRPr lang="en-US" sz="5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994544-BB07-BD21-823F-1F024A1A2892}"/>
              </a:ext>
            </a:extLst>
          </p:cNvPr>
          <p:cNvSpPr txBox="1"/>
          <p:nvPr/>
        </p:nvSpPr>
        <p:spPr>
          <a:xfrm>
            <a:off x="1285240" y="2762640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err="1">
                <a:latin typeface="Times New Roman"/>
                <a:cs typeface="Times New Roman"/>
              </a:rPr>
              <a:t>Comunicação</a:t>
            </a:r>
            <a:r>
              <a:rPr lang="en-US" sz="1600" b="1" dirty="0">
                <a:latin typeface="Times New Roman"/>
                <a:cs typeface="Times New Roman"/>
              </a:rPr>
              <a:t> e </a:t>
            </a:r>
            <a:r>
              <a:rPr lang="en-US" sz="1600" b="1" err="1">
                <a:latin typeface="Times New Roman"/>
                <a:cs typeface="Times New Roman"/>
              </a:rPr>
              <a:t>Navegação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err="1">
                <a:latin typeface="Times New Roman"/>
                <a:cs typeface="Times New Roman"/>
              </a:rPr>
              <a:t>Rádios</a:t>
            </a:r>
            <a:r>
              <a:rPr lang="en-US" sz="1600" dirty="0">
                <a:latin typeface="Times New Roman"/>
                <a:cs typeface="Times New Roman"/>
              </a:rPr>
              <a:t>, transponder, radar e GPS.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err="1">
                <a:latin typeface="Times New Roman"/>
                <a:cs typeface="Times New Roman"/>
              </a:rPr>
              <a:t>Ar-condicionado</a:t>
            </a:r>
            <a:r>
              <a:rPr lang="en-US" sz="1600" b="1" dirty="0">
                <a:latin typeface="Times New Roman"/>
                <a:cs typeface="Times New Roman"/>
              </a:rPr>
              <a:t> e </a:t>
            </a:r>
            <a:r>
              <a:rPr lang="en-US" sz="1600" b="1" err="1">
                <a:latin typeface="Times New Roman"/>
                <a:cs typeface="Times New Roman"/>
              </a:rPr>
              <a:t>Pressurização</a:t>
            </a:r>
            <a:r>
              <a:rPr lang="en-US" sz="1600" dirty="0">
                <a:latin typeface="Times New Roman"/>
                <a:cs typeface="Times New Roman"/>
              </a:rPr>
              <a:t>: Conforto e </a:t>
            </a:r>
            <a:r>
              <a:rPr lang="en-US" sz="1600" err="1">
                <a:latin typeface="Times New Roman"/>
                <a:cs typeface="Times New Roman"/>
              </a:rPr>
              <a:t>segurança</a:t>
            </a:r>
            <a:r>
              <a:rPr lang="en-US" sz="1600" dirty="0">
                <a:latin typeface="Times New Roman"/>
                <a:cs typeface="Times New Roman"/>
              </a:rPr>
              <a:t> da </a:t>
            </a:r>
            <a:r>
              <a:rPr lang="en-US" sz="1600" err="1">
                <a:latin typeface="Times New Roman"/>
                <a:cs typeface="Times New Roman"/>
              </a:rPr>
              <a:t>tripulação</a:t>
            </a:r>
            <a:r>
              <a:rPr lang="en-US" sz="1600" dirty="0">
                <a:latin typeface="Times New Roman"/>
                <a:cs typeface="Times New Roman"/>
              </a:rPr>
              <a:t> e </a:t>
            </a:r>
            <a:r>
              <a:rPr lang="en-US" sz="1600" err="1">
                <a:latin typeface="Times New Roman"/>
                <a:cs typeface="Times New Roman"/>
              </a:rPr>
              <a:t>passageiros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Controle de Voo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err="1">
                <a:latin typeface="Times New Roman"/>
                <a:cs typeface="Times New Roman"/>
              </a:rPr>
              <a:t>Instrumentos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computadores</a:t>
            </a:r>
            <a:r>
              <a:rPr lang="en-US" sz="1600" dirty="0">
                <a:latin typeface="Times New Roman"/>
                <a:cs typeface="Times New Roman"/>
              </a:rPr>
              <a:t> e </a:t>
            </a:r>
            <a:r>
              <a:rPr lang="en-US" sz="1600" err="1">
                <a:latin typeface="Times New Roman"/>
                <a:cs typeface="Times New Roman"/>
              </a:rPr>
              <a:t>sensores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i="1" dirty="0">
              <a:latin typeface="Times New Roman"/>
              <a:cs typeface="Times New Roman"/>
            </a:endParaRPr>
          </a:p>
          <a:p>
            <a:pPr marL="114300" defTabSz="914400">
              <a:lnSpc>
                <a:spcPct val="90000"/>
              </a:lnSpc>
            </a:pPr>
            <a:r>
              <a:rPr lang="en-US" sz="1800" b="1" i="1" err="1">
                <a:latin typeface="Times New Roman"/>
                <a:cs typeface="Times New Roman"/>
              </a:rPr>
              <a:t>Destaques</a:t>
            </a:r>
            <a:r>
              <a:rPr lang="en-US" sz="1800" b="1" i="1" dirty="0">
                <a:latin typeface="Times New Roman"/>
                <a:cs typeface="Times New Roman"/>
              </a:rPr>
              <a:t> de Segurança:</a:t>
            </a:r>
            <a:endParaRPr lang="en-US" sz="1800" i="1" dirty="0">
              <a:latin typeface="Times New Roman"/>
              <a:cs typeface="Times New Roman"/>
            </a:endParaRPr>
          </a:p>
          <a:p>
            <a:pPr marL="114300" defTabSz="914400">
              <a:lnSpc>
                <a:spcPct val="90000"/>
              </a:lnSpc>
            </a:pPr>
            <a:endParaRPr lang="en-US" sz="1800" b="1" i="1" dirty="0"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Sistema de </a:t>
            </a:r>
            <a:r>
              <a:rPr lang="en-US" sz="1600" err="1">
                <a:latin typeface="Times New Roman"/>
                <a:cs typeface="Times New Roman"/>
              </a:rPr>
              <a:t>iluminação</a:t>
            </a:r>
            <a:r>
              <a:rPr lang="en-US" sz="1600" dirty="0">
                <a:latin typeface="Times New Roman"/>
                <a:cs typeface="Times New Roman"/>
              </a:rPr>
              <a:t> de </a:t>
            </a:r>
            <a:r>
              <a:rPr lang="en-US" sz="1600" err="1">
                <a:latin typeface="Times New Roman"/>
                <a:cs typeface="Times New Roman"/>
              </a:rPr>
              <a:t>emergência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independente</a:t>
            </a:r>
            <a:r>
              <a:rPr lang="en-US" sz="1600" dirty="0">
                <a:latin typeface="Times New Roman"/>
                <a:cs typeface="Times New Roman"/>
              </a:rPr>
              <a:t> (</a:t>
            </a:r>
            <a:r>
              <a:rPr lang="en-US" sz="1600" err="1">
                <a:latin typeface="Times New Roman"/>
                <a:cs typeface="Times New Roman"/>
              </a:rPr>
              <a:t>conforme</a:t>
            </a:r>
            <a:r>
              <a:rPr lang="en-US" sz="1600" dirty="0">
                <a:latin typeface="Times New Roman"/>
                <a:cs typeface="Times New Roman"/>
              </a:rPr>
              <a:t> RBAC nº 135).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err="1">
                <a:latin typeface="Times New Roman"/>
                <a:cs typeface="Times New Roman"/>
              </a:rPr>
              <a:t>Desembaciamento</a:t>
            </a:r>
            <a:r>
              <a:rPr lang="en-US" sz="1600" dirty="0">
                <a:latin typeface="Times New Roman"/>
                <a:cs typeface="Times New Roman"/>
              </a:rPr>
              <a:t> e </a:t>
            </a:r>
            <a:r>
              <a:rPr lang="en-US" sz="1600" err="1">
                <a:latin typeface="Times New Roman"/>
                <a:cs typeface="Times New Roman"/>
              </a:rPr>
              <a:t>descongelamento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asseguram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visibilidade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em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condições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adversas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Energia </a:t>
            </a:r>
            <a:r>
              <a:rPr lang="en-US" sz="1600" err="1">
                <a:latin typeface="Times New Roman"/>
                <a:cs typeface="Times New Roman"/>
              </a:rPr>
              <a:t>fornecida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por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geradores</a:t>
            </a:r>
            <a:r>
              <a:rPr lang="en-US" sz="1600" dirty="0">
                <a:latin typeface="Times New Roman"/>
                <a:cs typeface="Times New Roman"/>
              </a:rPr>
              <a:t> e </a:t>
            </a:r>
            <a:r>
              <a:rPr lang="en-US" sz="1600" err="1">
                <a:latin typeface="Times New Roman"/>
                <a:cs typeface="Times New Roman"/>
              </a:rPr>
              <a:t>bateria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garantindo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funcionamento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contínuo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3967301-A649-03EC-BBA6-7C2CBEB37E3F}"/>
              </a:ext>
            </a:extLst>
          </p:cNvPr>
          <p:cNvSpPr/>
          <p:nvPr/>
        </p:nvSpPr>
        <p:spPr>
          <a:xfrm rot="9480000">
            <a:off x="8959841" y="105385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656825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73526" y="685801"/>
            <a:ext cx="3228738" cy="1591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chemeClr val="bg1"/>
                </a:solidFill>
                <a:latin typeface="+mj-lt"/>
                <a:ea typeface="+mj-ea"/>
                <a:cs typeface="+mj-cs"/>
                <a:sym typeface="Barlow Condensed"/>
              </a:rPr>
              <a:t>CHECKLIST - ILUMINAÇÃO</a:t>
            </a:r>
            <a:endParaRPr 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526" y="2563907"/>
            <a:ext cx="3228738" cy="354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Luzes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internas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Painéis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presentes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,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sem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lâmpadas</a:t>
            </a:r>
            <a:endParaRPr lang="pt-BR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Luzes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externas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Alguns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refletores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soltos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,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sem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cabeamento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funcional</a:t>
            </a:r>
            <a:endParaRPr lang="en-US" sz="1900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Luzes de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emergência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Inexistentes</a:t>
            </a:r>
            <a:endParaRPr lang="en-US" sz="1900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8514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Interruptores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e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indicadores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Painéis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sem</a:t>
            </a:r>
            <a:r>
              <a:rPr lang="en-US" sz="1900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solidFill>
                  <a:schemeClr val="bg1"/>
                </a:solidFill>
                <a:latin typeface="Times New Roman"/>
                <a:cs typeface="Times New Roman"/>
                <a:sym typeface="Open Sans"/>
              </a:rPr>
              <a:t>comandos</a:t>
            </a:r>
            <a:endParaRPr lang="en-US" sz="1900" err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452873" y="874006"/>
            <a:ext cx="2941531" cy="5113390"/>
            <a:chOff x="-3810" y="0"/>
            <a:chExt cx="3295650" cy="5728970"/>
          </a:xfrm>
        </p:grpSpPr>
        <p:sp>
          <p:nvSpPr>
            <p:cNvPr id="6" name="Freeform 6"/>
            <p:cNvSpPr/>
            <p:nvPr/>
          </p:nvSpPr>
          <p:spPr>
            <a:xfrm>
              <a:off x="38100" y="0"/>
              <a:ext cx="3252470" cy="1734820"/>
            </a:xfrm>
            <a:custGeom>
              <a:avLst/>
              <a:gdLst/>
              <a:ahLst/>
              <a:cxnLst/>
              <a:rect l="l" t="t" r="r" b="b"/>
              <a:pathLst>
                <a:path w="3252470" h="173482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blipFill>
              <a:blip r:embed="rId2"/>
              <a:stretch>
                <a:fillRect l="-15095" t="-71482" r="-24941" b="-6364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750" y="2037080"/>
              <a:ext cx="3260090" cy="1697990"/>
            </a:xfrm>
            <a:custGeom>
              <a:avLst/>
              <a:gdLst/>
              <a:ahLst/>
              <a:cxnLst/>
              <a:rect l="l" t="t" r="r" b="b"/>
              <a:pathLst>
                <a:path w="3260090" h="16979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t="-79655" b="-7653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3810" y="3986530"/>
              <a:ext cx="3270250" cy="1742440"/>
            </a:xfrm>
            <a:custGeom>
              <a:avLst/>
              <a:gdLst/>
              <a:ahLst/>
              <a:cxnLst/>
              <a:rect l="l" t="t" r="r" b="b"/>
              <a:pathLst>
                <a:path w="3270250" h="174244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-13033" r="-23215" b="-1716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58383" y="1380389"/>
            <a:ext cx="2954254" cy="4098343"/>
            <a:chOff x="0" y="0"/>
            <a:chExt cx="3351530" cy="46494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14700" cy="2186940"/>
            </a:xfrm>
            <a:custGeom>
              <a:avLst/>
              <a:gdLst/>
              <a:ahLst/>
              <a:cxnLst/>
              <a:rect l="l" t="t" r="r" b="b"/>
              <a:pathLst>
                <a:path w="3314700" h="2186940">
                  <a:moveTo>
                    <a:pt x="3282950" y="0"/>
                  </a:moveTo>
                  <a:lnTo>
                    <a:pt x="1334770" y="0"/>
                  </a:lnTo>
                  <a:cubicBezTo>
                    <a:pt x="890270" y="17780"/>
                    <a:pt x="445770" y="53340"/>
                    <a:pt x="0" y="55880"/>
                  </a:cubicBezTo>
                  <a:cubicBezTo>
                    <a:pt x="2540" y="410210"/>
                    <a:pt x="20320" y="844550"/>
                    <a:pt x="39370" y="1198880"/>
                  </a:cubicBezTo>
                  <a:cubicBezTo>
                    <a:pt x="55880" y="1518920"/>
                    <a:pt x="72390" y="1838960"/>
                    <a:pt x="76200" y="2160270"/>
                  </a:cubicBezTo>
                  <a:cubicBezTo>
                    <a:pt x="294640" y="2159000"/>
                    <a:pt x="514350" y="2156460"/>
                    <a:pt x="732790" y="2152650"/>
                  </a:cubicBezTo>
                  <a:cubicBezTo>
                    <a:pt x="1225550" y="2145030"/>
                    <a:pt x="1718310" y="2137410"/>
                    <a:pt x="2211070" y="2151380"/>
                  </a:cubicBezTo>
                  <a:cubicBezTo>
                    <a:pt x="2579370" y="2161540"/>
                    <a:pt x="2946400" y="2186940"/>
                    <a:pt x="3314700" y="2184400"/>
                  </a:cubicBezTo>
                  <a:cubicBezTo>
                    <a:pt x="3314700" y="2142490"/>
                    <a:pt x="3313430" y="2100580"/>
                    <a:pt x="3313430" y="2058670"/>
                  </a:cubicBezTo>
                  <a:cubicBezTo>
                    <a:pt x="3305810" y="1399540"/>
                    <a:pt x="3284220" y="660400"/>
                    <a:pt x="3282950" y="0"/>
                  </a:cubicBezTo>
                  <a:close/>
                </a:path>
              </a:pathLst>
            </a:custGeom>
            <a:blipFill>
              <a:blip r:embed="rId5"/>
              <a:stretch>
                <a:fillRect t="-91250" r="-7114" b="-16892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7150" y="2434590"/>
              <a:ext cx="3294380" cy="2214880"/>
            </a:xfrm>
            <a:custGeom>
              <a:avLst/>
              <a:gdLst/>
              <a:ahLst/>
              <a:cxnLst/>
              <a:rect l="l" t="t" r="r" b="b"/>
              <a:pathLst>
                <a:path w="3294380" h="2214880">
                  <a:moveTo>
                    <a:pt x="3275330" y="1115060"/>
                  </a:moveTo>
                  <a:cubicBezTo>
                    <a:pt x="3266440" y="949960"/>
                    <a:pt x="3263900" y="784860"/>
                    <a:pt x="3262630" y="619760"/>
                  </a:cubicBezTo>
                  <a:cubicBezTo>
                    <a:pt x="3260090" y="426720"/>
                    <a:pt x="3260090" y="233680"/>
                    <a:pt x="3260090" y="41910"/>
                  </a:cubicBezTo>
                  <a:cubicBezTo>
                    <a:pt x="3105150" y="43180"/>
                    <a:pt x="2950210" y="39370"/>
                    <a:pt x="2795270" y="34290"/>
                  </a:cubicBezTo>
                  <a:cubicBezTo>
                    <a:pt x="2550160" y="26670"/>
                    <a:pt x="2303780" y="11430"/>
                    <a:pt x="2058670" y="6350"/>
                  </a:cubicBezTo>
                  <a:cubicBezTo>
                    <a:pt x="1812290" y="1270"/>
                    <a:pt x="1565910" y="0"/>
                    <a:pt x="1319530" y="2540"/>
                  </a:cubicBezTo>
                  <a:cubicBezTo>
                    <a:pt x="886460" y="5080"/>
                    <a:pt x="454660" y="15240"/>
                    <a:pt x="21590" y="17780"/>
                  </a:cubicBezTo>
                  <a:cubicBezTo>
                    <a:pt x="20320" y="285750"/>
                    <a:pt x="13970" y="553720"/>
                    <a:pt x="8890" y="820420"/>
                  </a:cubicBezTo>
                  <a:cubicBezTo>
                    <a:pt x="5080" y="993140"/>
                    <a:pt x="2540" y="1165860"/>
                    <a:pt x="0" y="1338580"/>
                  </a:cubicBezTo>
                  <a:lnTo>
                    <a:pt x="0" y="1414780"/>
                  </a:lnTo>
                  <a:cubicBezTo>
                    <a:pt x="8890" y="1676400"/>
                    <a:pt x="21590" y="1938020"/>
                    <a:pt x="30480" y="2199640"/>
                  </a:cubicBezTo>
                  <a:cubicBezTo>
                    <a:pt x="419100" y="2200910"/>
                    <a:pt x="807720" y="2212340"/>
                    <a:pt x="1196340" y="2214880"/>
                  </a:cubicBezTo>
                  <a:cubicBezTo>
                    <a:pt x="1280160" y="2211070"/>
                    <a:pt x="1363980" y="2207260"/>
                    <a:pt x="1447800" y="2204720"/>
                  </a:cubicBezTo>
                  <a:cubicBezTo>
                    <a:pt x="1714500" y="2197100"/>
                    <a:pt x="1982470" y="2199640"/>
                    <a:pt x="2249170" y="2198370"/>
                  </a:cubicBezTo>
                  <a:lnTo>
                    <a:pt x="3294380" y="2190750"/>
                  </a:lnTo>
                  <a:lnTo>
                    <a:pt x="3294380" y="1358900"/>
                  </a:lnTo>
                  <a:cubicBezTo>
                    <a:pt x="3285489" y="1276350"/>
                    <a:pt x="3279139" y="1196340"/>
                    <a:pt x="3275330" y="1115060"/>
                  </a:cubicBezTo>
                  <a:close/>
                </a:path>
              </a:pathLst>
            </a:custGeom>
            <a:blipFill>
              <a:blip r:embed="rId6"/>
              <a:stretch>
                <a:fillRect t="-187222" b="-42581"/>
              </a:stretch>
            </a:blipFill>
          </p:spPr>
        </p:sp>
      </p:grpSp>
      <p:sp>
        <p:nvSpPr>
          <p:cNvPr id="3" name="Freeform 7">
            <a:extLst>
              <a:ext uri="{FF2B5EF4-FFF2-40B4-BE49-F238E27FC236}">
                <a16:creationId xmlns:a16="http://schemas.microsoft.com/office/drawing/2014/main" id="{AC4C2699-2B68-9F45-AF85-22D030F8A4F3}"/>
              </a:ext>
            </a:extLst>
          </p:cNvPr>
          <p:cNvSpPr/>
          <p:nvPr/>
        </p:nvSpPr>
        <p:spPr>
          <a:xfrm rot="480000">
            <a:off x="-149150" y="5613726"/>
            <a:ext cx="2146370" cy="1578429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055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418" y="1406056"/>
            <a:ext cx="5213542" cy="4045889"/>
            <a:chOff x="0" y="0"/>
            <a:chExt cx="2059671" cy="1598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9671" cy="1598376"/>
            </a:xfrm>
            <a:custGeom>
              <a:avLst/>
              <a:gdLst/>
              <a:ahLst/>
              <a:cxnLst/>
              <a:rect l="l" t="t" r="r" b="b"/>
              <a:pathLst>
                <a:path w="2059671" h="1598376">
                  <a:moveTo>
                    <a:pt x="50489" y="0"/>
                  </a:moveTo>
                  <a:lnTo>
                    <a:pt x="2009182" y="0"/>
                  </a:lnTo>
                  <a:cubicBezTo>
                    <a:pt x="2022572" y="0"/>
                    <a:pt x="2035415" y="5319"/>
                    <a:pt x="2044883" y="14788"/>
                  </a:cubicBezTo>
                  <a:cubicBezTo>
                    <a:pt x="2054352" y="24256"/>
                    <a:pt x="2059671" y="37098"/>
                    <a:pt x="2059671" y="50489"/>
                  </a:cubicBezTo>
                  <a:lnTo>
                    <a:pt x="2059671" y="1547887"/>
                  </a:lnTo>
                  <a:cubicBezTo>
                    <a:pt x="2059671" y="1561277"/>
                    <a:pt x="2054352" y="1574120"/>
                    <a:pt x="2044883" y="1583588"/>
                  </a:cubicBezTo>
                  <a:cubicBezTo>
                    <a:pt x="2035415" y="1593056"/>
                    <a:pt x="2022572" y="1598376"/>
                    <a:pt x="2009182" y="1598376"/>
                  </a:cubicBezTo>
                  <a:lnTo>
                    <a:pt x="50489" y="1598376"/>
                  </a:lnTo>
                  <a:cubicBezTo>
                    <a:pt x="37098" y="1598376"/>
                    <a:pt x="24256" y="1593056"/>
                    <a:pt x="14788" y="1583588"/>
                  </a:cubicBezTo>
                  <a:cubicBezTo>
                    <a:pt x="5319" y="1574120"/>
                    <a:pt x="0" y="1561277"/>
                    <a:pt x="0" y="1547887"/>
                  </a:cubicBezTo>
                  <a:lnTo>
                    <a:pt x="0" y="50489"/>
                  </a:lnTo>
                  <a:cubicBezTo>
                    <a:pt x="0" y="37098"/>
                    <a:pt x="5319" y="24256"/>
                    <a:pt x="14788" y="14788"/>
                  </a:cubicBezTo>
                  <a:cubicBezTo>
                    <a:pt x="24256" y="5319"/>
                    <a:pt x="37098" y="0"/>
                    <a:pt x="50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F6F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9671" cy="1636476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5" name="Freeform 5"/>
          <p:cNvSpPr/>
          <p:nvPr/>
        </p:nvSpPr>
        <p:spPr>
          <a:xfrm>
            <a:off x="5928206" y="1964914"/>
            <a:ext cx="2199631" cy="2923098"/>
          </a:xfrm>
          <a:custGeom>
            <a:avLst/>
            <a:gdLst/>
            <a:ahLst/>
            <a:cxnLst/>
            <a:rect l="l" t="t" r="r" b="b"/>
            <a:pathLst>
              <a:path w="3299447" h="4384647">
                <a:moveTo>
                  <a:pt x="0" y="0"/>
                </a:moveTo>
                <a:lnTo>
                  <a:pt x="3299447" y="0"/>
                </a:lnTo>
                <a:lnTo>
                  <a:pt x="3299447" y="4384647"/>
                </a:lnTo>
                <a:lnTo>
                  <a:pt x="0" y="4384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248802" y="0"/>
            <a:ext cx="3943198" cy="6858000"/>
            <a:chOff x="0" y="0"/>
            <a:chExt cx="3291840" cy="5725160"/>
          </a:xfrm>
        </p:grpSpPr>
        <p:sp>
          <p:nvSpPr>
            <p:cNvPr id="7" name="Freeform 7"/>
            <p:cNvSpPr/>
            <p:nvPr/>
          </p:nvSpPr>
          <p:spPr>
            <a:xfrm>
              <a:off x="38100" y="0"/>
              <a:ext cx="3252470" cy="1734820"/>
            </a:xfrm>
            <a:custGeom>
              <a:avLst/>
              <a:gdLst/>
              <a:ahLst/>
              <a:cxnLst/>
              <a:rect l="l" t="t" r="r" b="b"/>
              <a:pathLst>
                <a:path w="3252470" h="173482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blipFill>
              <a:blip r:embed="rId3"/>
              <a:stretch>
                <a:fillRect l="-1097" r="-1702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750" y="2037080"/>
              <a:ext cx="3260090" cy="1697990"/>
            </a:xfrm>
            <a:custGeom>
              <a:avLst/>
              <a:gdLst/>
              <a:ahLst/>
              <a:cxnLst/>
              <a:rect l="l" t="t" r="r" b="b"/>
              <a:pathLst>
                <a:path w="3260090" h="16979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4"/>
              <a:stretch>
                <a:fillRect l="-20173" t="-74891" b="-7489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3810" y="3986530"/>
              <a:ext cx="3270250" cy="1742440"/>
            </a:xfrm>
            <a:custGeom>
              <a:avLst/>
              <a:gdLst/>
              <a:ahLst/>
              <a:cxnLst/>
              <a:rect l="l" t="t" r="r" b="b"/>
              <a:pathLst>
                <a:path w="3270250" h="174244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5"/>
              <a:stretch>
                <a:fillRect l="-53028" t="-42502" r="-5257" b="-2717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87924" y="279630"/>
            <a:ext cx="7031358" cy="83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927"/>
              </a:lnSpc>
            </a:pPr>
            <a:r>
              <a:rPr lang="en-US" sz="4900" b="1">
                <a:solidFill>
                  <a:schemeClr val="bg1"/>
                </a:solidFill>
                <a:latin typeface="Aptos"/>
                <a:ea typeface="Barlow Condensed"/>
                <a:cs typeface="Barlow Condensed"/>
                <a:sym typeface="Barlow Condensed"/>
              </a:rPr>
              <a:t>CHECKLIST - AVIÔNICOS</a:t>
            </a:r>
            <a:endParaRPr lang="en-US" sz="4900" b="1">
              <a:solidFill>
                <a:schemeClr val="bg1"/>
              </a:solidFill>
              <a:latin typeface="Aptos"/>
              <a:ea typeface="Barlow Condensed"/>
              <a:cs typeface="Barlow Condens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6989" y="2135312"/>
            <a:ext cx="529547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4980" lvl="1" indent="-237490" algn="l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Painel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de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instrumentos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-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Parcial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muitos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instrumentos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ausentes</a:t>
            </a:r>
            <a:endParaRPr lang="en-US" sz="24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474980" lvl="1" indent="-237490" algn="l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Rádios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de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comunicação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-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Ausentes</a:t>
            </a:r>
            <a:endParaRPr lang="en-US" sz="24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474980" lvl="1" indent="-237490" algn="l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Equipamentos de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navegação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-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Ausentes</a:t>
            </a:r>
            <a:endParaRPr lang="en-US" sz="24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474980" lvl="1" indent="-237490" algn="l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Chicotes e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conexões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da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aviônica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- Grande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parte</a:t>
            </a:r>
            <a:r>
              <a:rPr lang="en-US" sz="24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ausente</a:t>
            </a:r>
            <a:endParaRPr lang="en-US" sz="24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846E0865-13BD-B66F-D5DF-B768F5196970}"/>
              </a:ext>
            </a:extLst>
          </p:cNvPr>
          <p:cNvSpPr/>
          <p:nvPr/>
        </p:nvSpPr>
        <p:spPr>
          <a:xfrm rot="480000">
            <a:off x="-144574" y="5548274"/>
            <a:ext cx="2451170" cy="1665515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Embraer EMB-120 Brasilia">
            <a:extLst>
              <a:ext uri="{FF2B5EF4-FFF2-40B4-BE49-F238E27FC236}">
                <a16:creationId xmlns:a16="http://schemas.microsoft.com/office/drawing/2014/main" id="{7F7145C5-E9EA-DCE5-36FF-F57BE73BCB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480" b="593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7D4E52A8-348A-FBD9-5ECA-A574913B70A0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Barlow Condensed Bold"/>
              </a:rPr>
              <a:t>FALHAS E PROCEDIMENTOS DE ENERGIA</a:t>
            </a:r>
            <a:endParaRPr lang="en-US" sz="5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A77BA44-F45B-888D-E02E-2B1D8C0C4A70}"/>
              </a:ext>
            </a:extLst>
          </p:cNvPr>
          <p:cNvSpPr txBox="1"/>
          <p:nvPr/>
        </p:nvSpPr>
        <p:spPr>
          <a:xfrm>
            <a:off x="841249" y="4046438"/>
            <a:ext cx="4399570" cy="1875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914400">
              <a:spcAft>
                <a:spcPts val="600"/>
              </a:spcAft>
            </a:pPr>
            <a:r>
              <a:rPr lang="en-US" sz="1600" i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Manutenção</a:t>
            </a:r>
            <a:r>
              <a:rPr lang="en-US" sz="16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Preventiva</a:t>
            </a:r>
            <a:r>
              <a:rPr lang="en-US" sz="16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</a:t>
            </a:r>
            <a:endParaRPr lang="en-US" sz="1600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Verificação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e teste dos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geradores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Manutenção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das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baterias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Inspeção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transformadores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fios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conexões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Checagem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disjuntores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componentes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elétricos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46034F9-6FD2-8D26-7D99-362C2FCD5ED5}"/>
              </a:ext>
            </a:extLst>
          </p:cNvPr>
          <p:cNvSpPr txBox="1"/>
          <p:nvPr/>
        </p:nvSpPr>
        <p:spPr>
          <a:xfrm>
            <a:off x="5990191" y="3425952"/>
            <a:ext cx="5128913" cy="3355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914400">
              <a:spcAft>
                <a:spcPts val="600"/>
              </a:spcAft>
            </a:pPr>
            <a:endParaRPr lang="en-US" i="1" dirty="0">
              <a:solidFill>
                <a:schemeClr val="bg1"/>
              </a:solidFill>
            </a:endParaRPr>
          </a:p>
          <a:p>
            <a:pPr defTabSz="914400">
              <a:spcAft>
                <a:spcPts val="600"/>
              </a:spcAft>
            </a:pPr>
            <a:r>
              <a:rPr lang="en-US" sz="1400" i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Falhas</a:t>
            </a:r>
            <a:r>
              <a:rPr lang="en-US" sz="14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sz="1400" i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Comuns</a:t>
            </a:r>
            <a:r>
              <a:rPr lang="en-US" sz="14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no Sistema </a:t>
            </a:r>
            <a:r>
              <a:rPr lang="en-US" sz="1400" i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Elétrico</a:t>
            </a:r>
            <a:r>
              <a:rPr lang="en-US" sz="14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</a:t>
            </a:r>
            <a:endParaRPr lang="en-US" sz="1400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Gerador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falha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mecânica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eletrônica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sobrecarga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Barramentos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corrosão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oxidação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danos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físicos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Disjuntores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falhas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por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mau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funcionamento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má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calibração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Fios e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conexões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isolamento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corrosão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desgaste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Componentes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elétricos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relés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motores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contatores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defeitos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Sistema de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controle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elétrico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falhas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funcionamento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ou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calibração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7150" defTabSz="914400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defTabSz="914400">
              <a:spcAft>
                <a:spcPts val="600"/>
              </a:spcAft>
            </a:pPr>
            <a:r>
              <a:rPr lang="en-US" sz="1400" i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Importância</a:t>
            </a:r>
            <a:r>
              <a:rPr lang="en-US" sz="1400" i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:</a:t>
            </a:r>
            <a:br>
              <a:rPr lang="en-US" b="1" dirty="0">
                <a:latin typeface="Times New Roman"/>
              </a:rPr>
            </a:b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A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manutenção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correta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evita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perda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energia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elétrica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a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bordo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aumentando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a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segurança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confiabilidade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 da </a:t>
            </a:r>
            <a:r>
              <a:rPr lang="en-US" b="1" dirty="0" err="1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aeronave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  <a:sym typeface="Barlow Condensed"/>
              </a:rPr>
              <a:t>.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C5FDFE8D-EBDE-C5F6-00C6-8A206505C91C}"/>
              </a:ext>
            </a:extLst>
          </p:cNvPr>
          <p:cNvSpPr/>
          <p:nvPr/>
        </p:nvSpPr>
        <p:spPr>
          <a:xfrm rot="12300000">
            <a:off x="8524412" y="-754586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921094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598" y="2325219"/>
            <a:ext cx="4311687" cy="3653798"/>
            <a:chOff x="0" y="0"/>
            <a:chExt cx="2059671" cy="1745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9671" cy="1745401"/>
            </a:xfrm>
            <a:custGeom>
              <a:avLst/>
              <a:gdLst/>
              <a:ahLst/>
              <a:cxnLst/>
              <a:rect l="l" t="t" r="r" b="b"/>
              <a:pathLst>
                <a:path w="2059671" h="1745401">
                  <a:moveTo>
                    <a:pt x="61049" y="0"/>
                  </a:moveTo>
                  <a:lnTo>
                    <a:pt x="1998622" y="0"/>
                  </a:lnTo>
                  <a:cubicBezTo>
                    <a:pt x="2032338" y="0"/>
                    <a:pt x="2059671" y="27333"/>
                    <a:pt x="2059671" y="61049"/>
                  </a:cubicBezTo>
                  <a:lnTo>
                    <a:pt x="2059671" y="1684351"/>
                  </a:lnTo>
                  <a:cubicBezTo>
                    <a:pt x="2059671" y="1700543"/>
                    <a:pt x="2053239" y="1716071"/>
                    <a:pt x="2041790" y="1727520"/>
                  </a:cubicBezTo>
                  <a:cubicBezTo>
                    <a:pt x="2030341" y="1738969"/>
                    <a:pt x="2014813" y="1745401"/>
                    <a:pt x="1998622" y="1745401"/>
                  </a:cubicBezTo>
                  <a:lnTo>
                    <a:pt x="61049" y="1745401"/>
                  </a:lnTo>
                  <a:cubicBezTo>
                    <a:pt x="27333" y="1745401"/>
                    <a:pt x="0" y="1718068"/>
                    <a:pt x="0" y="1684351"/>
                  </a:cubicBezTo>
                  <a:lnTo>
                    <a:pt x="0" y="61049"/>
                  </a:lnTo>
                  <a:cubicBezTo>
                    <a:pt x="0" y="27333"/>
                    <a:pt x="27333" y="0"/>
                    <a:pt x="61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F6F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9671" cy="17835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5" name="Freeform 5"/>
          <p:cNvSpPr/>
          <p:nvPr/>
        </p:nvSpPr>
        <p:spPr>
          <a:xfrm>
            <a:off x="8177082" y="375315"/>
            <a:ext cx="3863330" cy="2274535"/>
          </a:xfrm>
          <a:custGeom>
            <a:avLst/>
            <a:gdLst/>
            <a:ahLst/>
            <a:cxnLst/>
            <a:rect l="l" t="t" r="r" b="b"/>
            <a:pathLst>
              <a:path w="5794995" h="3411803">
                <a:moveTo>
                  <a:pt x="0" y="0"/>
                </a:moveTo>
                <a:lnTo>
                  <a:pt x="5794995" y="0"/>
                </a:lnTo>
                <a:lnTo>
                  <a:pt x="5794995" y="3411803"/>
                </a:lnTo>
                <a:lnTo>
                  <a:pt x="0" y="341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26860" y="3383078"/>
            <a:ext cx="1947408" cy="3225704"/>
          </a:xfrm>
          <a:custGeom>
            <a:avLst/>
            <a:gdLst/>
            <a:ahLst/>
            <a:cxnLst/>
            <a:rect l="l" t="t" r="r" b="b"/>
            <a:pathLst>
              <a:path w="3709943" h="6480612">
                <a:moveTo>
                  <a:pt x="0" y="0"/>
                </a:moveTo>
                <a:lnTo>
                  <a:pt x="3709943" y="0"/>
                </a:lnTo>
                <a:lnTo>
                  <a:pt x="3709943" y="6480612"/>
                </a:lnTo>
                <a:lnTo>
                  <a:pt x="0" y="6480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414" t="-42076" r="-231218" b="-2589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71113" y="2942197"/>
            <a:ext cx="3469755" cy="3666904"/>
          </a:xfrm>
          <a:custGeom>
            <a:avLst/>
            <a:gdLst/>
            <a:ahLst/>
            <a:cxnLst/>
            <a:rect l="l" t="t" r="r" b="b"/>
            <a:pathLst>
              <a:path w="5204633" h="5500356">
                <a:moveTo>
                  <a:pt x="0" y="0"/>
                </a:moveTo>
                <a:lnTo>
                  <a:pt x="5204633" y="0"/>
                </a:lnTo>
                <a:lnTo>
                  <a:pt x="5204633" y="5500356"/>
                </a:lnTo>
                <a:lnTo>
                  <a:pt x="0" y="550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7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3937" y="169487"/>
            <a:ext cx="6061438" cy="1421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696"/>
              </a:lnSpc>
            </a:pPr>
            <a:r>
              <a:rPr lang="en-US" sz="4000" b="1">
                <a:solidFill>
                  <a:schemeClr val="bg1"/>
                </a:solidFill>
                <a:latin typeface="Aptos"/>
                <a:ea typeface="Barlow Condensed"/>
                <a:cs typeface="Barlow Condensed"/>
                <a:sym typeface="Barlow Condensed"/>
              </a:rPr>
              <a:t>CHECKLIST - SISTEMAS DE ALERTA E SEGURANÇA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344" y="2303133"/>
            <a:ext cx="4379449" cy="353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430" lvl="1" indent="-196215" algn="l">
              <a:lnSpc>
                <a:spcPts val="3512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Luzes de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advertência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no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painel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(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Inexistentes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)</a:t>
            </a:r>
            <a:endParaRPr lang="en-US" sz="20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392430" lvl="1" indent="-196215" algn="l">
              <a:lnSpc>
                <a:spcPts val="3512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Alarmes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sonoros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ou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visuais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(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Inexistentes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)</a:t>
            </a:r>
            <a:endParaRPr lang="en-US" sz="20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392430" lvl="1" indent="-196215" algn="l">
              <a:lnSpc>
                <a:spcPts val="3512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Indicadores de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sobrecarga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elétrica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(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Inexistentes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)</a:t>
            </a:r>
            <a:endParaRPr lang="en-US" sz="20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  <a:p>
            <a:pPr marL="392430" lvl="1" indent="-196215" algn="l">
              <a:lnSpc>
                <a:spcPts val="3512"/>
              </a:lnSpc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Medidores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tensão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e 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corrente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 (</a:t>
            </a:r>
            <a:r>
              <a:rPr lang="en-US" sz="2000" err="1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Inexistentes</a:t>
            </a:r>
            <a:r>
              <a:rPr lang="en-US" sz="2000">
                <a:solidFill>
                  <a:schemeClr val="bg1"/>
                </a:solidFill>
                <a:latin typeface="Times New Roman"/>
                <a:ea typeface="Open Sans"/>
                <a:cs typeface="Open Sans"/>
                <a:sym typeface="Open Sans"/>
              </a:rPr>
              <a:t>)</a:t>
            </a:r>
            <a:endParaRPr lang="en-US" sz="2000">
              <a:solidFill>
                <a:schemeClr val="bg1"/>
              </a:solidFill>
              <a:latin typeface="Times New Roman"/>
              <a:ea typeface="Open Sans"/>
              <a:cs typeface="Open Sans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E353CAA-EB22-F3B8-FDB2-406EDF7444BF}"/>
              </a:ext>
            </a:extLst>
          </p:cNvPr>
          <p:cNvSpPr/>
          <p:nvPr/>
        </p:nvSpPr>
        <p:spPr>
          <a:xfrm rot="-240000">
            <a:off x="5523768" y="1706618"/>
            <a:ext cx="2157256" cy="1600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05C6CC-D732-BC32-BCF8-1BA347C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29" r="20784" b="3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3" name="Imagem 2" descr="Uma imagem contendo no interior, pia, sujo, quebrado&#10;&#10;O conteúdo gerado por IA pode estar incorreto.">
            <a:extLst>
              <a:ext uri="{FF2B5EF4-FFF2-40B4-BE49-F238E27FC236}">
                <a16:creationId xmlns:a16="http://schemas.microsoft.com/office/drawing/2014/main" id="{168C6D3A-5F1A-B1A2-433C-231E1D98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05" r="12755" b="2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m 3" descr="Uma imagem contendo mesa, comida, de madeira, cozinha&#10;&#10;O conteúdo gerado por IA pode estar incorreto.">
            <a:extLst>
              <a:ext uri="{FF2B5EF4-FFF2-40B4-BE49-F238E27FC236}">
                <a16:creationId xmlns:a16="http://schemas.microsoft.com/office/drawing/2014/main" id="{AD1741AD-C4EE-FAC2-495F-5B4983BB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15" b="-2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07C492-E137-B63B-D84A-818687DD4677}"/>
              </a:ext>
            </a:extLst>
          </p:cNvPr>
          <p:cNvSpPr txBox="1"/>
          <p:nvPr/>
        </p:nvSpPr>
        <p:spPr>
          <a:xfrm>
            <a:off x="5964708" y="4390634"/>
            <a:ext cx="5996181" cy="22563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7118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Fiação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geral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-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Presente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, mas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altamente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danificada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cortada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ou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ausente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​</a:t>
            </a:r>
          </a:p>
          <a:p>
            <a:pPr marL="7118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Conectores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- Com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sinais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corrosão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​</a:t>
            </a:r>
          </a:p>
          <a:p>
            <a:pPr marL="7118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Etiquetas de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identificação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-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Inexistentes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na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maioria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dos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cabos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​</a:t>
            </a:r>
          </a:p>
          <a:p>
            <a:pPr marL="7118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Fixação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dos chicotes -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Muito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comprometida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CF4C67-8B69-0699-E025-9430DFB34333}"/>
              </a:ext>
            </a:extLst>
          </p:cNvPr>
          <p:cNvSpPr txBox="1"/>
          <p:nvPr/>
        </p:nvSpPr>
        <p:spPr>
          <a:xfrm>
            <a:off x="485104" y="4284372"/>
            <a:ext cx="6070242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>
                <a:solidFill>
                  <a:srgbClr val="FFFFFF"/>
                </a:solidFill>
                <a:latin typeface="Barlow Condensed"/>
              </a:rPr>
              <a:t>CONDIÇÕES</a:t>
            </a:r>
            <a:r>
              <a:rPr lang="en-US" sz="7400" b="1">
                <a:solidFill>
                  <a:srgbClr val="FFFFFF"/>
                </a:solidFill>
                <a:latin typeface="Barlow Condensed"/>
              </a:rPr>
              <a:t> GERAIS</a:t>
            </a:r>
            <a:endParaRPr lang="pt-BR" b="1">
              <a:solidFill>
                <a:srgbClr val="FFFFFF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154106-68D8-0564-5EF1-E7DA7EE1A77F}"/>
              </a:ext>
            </a:extLst>
          </p:cNvPr>
          <p:cNvSpPr/>
          <p:nvPr/>
        </p:nvSpPr>
        <p:spPr>
          <a:xfrm rot="5820000">
            <a:off x="-648876" y="-365125"/>
            <a:ext cx="2853942" cy="2111829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661478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2E6FF3-A1B2-5ACB-ED25-E60B6B3C2886}"/>
              </a:ext>
            </a:extLst>
          </p:cNvPr>
          <p:cNvSpPr txBox="1"/>
          <p:nvPr/>
        </p:nvSpPr>
        <p:spPr>
          <a:xfrm>
            <a:off x="6191520" y="2062178"/>
            <a:ext cx="5355771" cy="36845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Com a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aplicação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do checklist,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foi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possivel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confirmar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que o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sistema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elétrico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se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encontra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em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estado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não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operacional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. Essa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condição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inviabiliza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qualquer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teste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funcional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ou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tentativa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simulação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elétrica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exigindo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uma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reconstrução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completa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do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sistema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elétrico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.​</a:t>
            </a:r>
            <a:endParaRPr lang="pt-BR" sz="1600">
              <a:solidFill>
                <a:schemeClr val="bg1"/>
              </a:solidFill>
              <a:latin typeface="Times New Roman"/>
              <a:ea typeface="Open Sans"/>
              <a:cs typeface="Times New Roman"/>
            </a:endParaRPr>
          </a:p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Reposição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total dos chicotes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elétricos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; </a:t>
            </a:r>
            <a:endParaRPr lang="pt-BR" sz="1600">
              <a:solidFill>
                <a:schemeClr val="bg1"/>
              </a:solidFill>
              <a:latin typeface="Times New Roman"/>
              <a:ea typeface="Open Sans"/>
              <a:cs typeface="Times New Roman"/>
            </a:endParaRPr>
          </a:p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Instalação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painéis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com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disjuntores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chaveamentos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indicadores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; </a:t>
            </a:r>
            <a:endParaRPr lang="pt-BR" sz="1600">
              <a:solidFill>
                <a:schemeClr val="bg1"/>
              </a:solidFill>
              <a:latin typeface="Times New Roman"/>
              <a:ea typeface="Open Sans"/>
              <a:cs typeface="Times New Roman"/>
            </a:endParaRPr>
          </a:p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Instalação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barramentos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inversores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retificadores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fontes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auxiliares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; </a:t>
            </a:r>
            <a:endParaRPr lang="pt-BR" sz="1600">
              <a:solidFill>
                <a:schemeClr val="bg1"/>
              </a:solidFill>
              <a:latin typeface="Times New Roman"/>
              <a:ea typeface="Open Sans"/>
              <a:cs typeface="Times New Roman"/>
            </a:endParaRPr>
          </a:p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Aplicação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de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tratamento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anticorrosivo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nos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conectores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e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suportes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; </a:t>
            </a:r>
            <a:endParaRPr lang="en-US" sz="1600">
              <a:solidFill>
                <a:schemeClr val="bg1"/>
              </a:solidFill>
              <a:latin typeface="Times New Roman"/>
              <a:ea typeface="Open Sans"/>
              <a:cs typeface="Times New Roman"/>
            </a:endParaRPr>
          </a:p>
          <a:p>
            <a:pPr marL="768985" lvl="1" indent="-285750" algn="just">
              <a:lnSpc>
                <a:spcPct val="110000"/>
              </a:lnSpc>
              <a:spcAft>
                <a:spcPts val="600"/>
              </a:spcAft>
              <a:buFont typeface="Wingdings"/>
              <a:buChar char="q"/>
            </a:pP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Documentação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completa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da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configuração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elétrica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da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aeronave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para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apoio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em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futuras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atividades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didáticas</a:t>
            </a:r>
            <a:r>
              <a:rPr lang="en-US" sz="1600">
                <a:solidFill>
                  <a:schemeClr val="bg1"/>
                </a:solidFill>
                <a:latin typeface="Times New Roman"/>
                <a:ea typeface="Open Sans"/>
                <a:cs typeface="Open Sans"/>
              </a:rPr>
              <a:t>. 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265A4C-AC27-5C58-2F19-A28AF81AC945}"/>
              </a:ext>
            </a:extLst>
          </p:cNvPr>
          <p:cNvSpPr txBox="1"/>
          <p:nvPr/>
        </p:nvSpPr>
        <p:spPr>
          <a:xfrm>
            <a:off x="6904566" y="184150"/>
            <a:ext cx="63415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Barlow Condensed"/>
              </a:rPr>
              <a:t>ANALISE E RECOMENDAÇÕES</a:t>
            </a:r>
            <a:r>
              <a:rPr lang="pt-BR" sz="5400" b="1">
                <a:solidFill>
                  <a:schemeClr val="bg1"/>
                </a:solidFill>
                <a:latin typeface="Barlow Condensed"/>
              </a:rPr>
              <a:t>​</a:t>
            </a:r>
            <a:endParaRPr lang="pt-BR" sz="5400" b="1">
              <a:solidFill>
                <a:schemeClr val="bg1"/>
              </a:solidFill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1B83BFA2-3041-2768-2538-02D87D7C03CA}"/>
              </a:ext>
            </a:extLst>
          </p:cNvPr>
          <p:cNvSpPr/>
          <p:nvPr/>
        </p:nvSpPr>
        <p:spPr>
          <a:xfrm rot="480000">
            <a:off x="-347445" y="4710043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757112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BAFA65-6666-95E7-F345-9174EAAF2BB6}"/>
              </a:ext>
            </a:extLst>
          </p:cNvPr>
          <p:cNvSpPr txBox="1"/>
          <p:nvPr/>
        </p:nvSpPr>
        <p:spPr>
          <a:xfrm>
            <a:off x="5894962" y="661944"/>
            <a:ext cx="5458838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Conclusão</a:t>
            </a:r>
            <a:endParaRPr lang="en-US" sz="6000" kern="120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Lâmpada">
            <a:extLst>
              <a:ext uri="{FF2B5EF4-FFF2-40B4-BE49-F238E27FC236}">
                <a16:creationId xmlns:a16="http://schemas.microsoft.com/office/drawing/2014/main" id="{54ABF1D1-8F79-9BA2-B0EB-0BD037A4B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357F99-2301-F943-8C70-A8B69663A513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/>
              <a:t> </a:t>
            </a:r>
            <a:r>
              <a:rPr lang="en-US">
                <a:latin typeface="Times New Roman"/>
                <a:cs typeface="Times New Roman"/>
              </a:rPr>
              <a:t>O </a:t>
            </a:r>
            <a:r>
              <a:rPr lang="en-US" err="1">
                <a:latin typeface="Times New Roman"/>
                <a:cs typeface="Times New Roman"/>
              </a:rPr>
              <a:t>estudo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abordou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os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principais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componentes</a:t>
            </a:r>
            <a:r>
              <a:rPr lang="en-US">
                <a:latin typeface="Times New Roman"/>
                <a:cs typeface="Times New Roman"/>
              </a:rPr>
              <a:t> do </a:t>
            </a:r>
            <a:r>
              <a:rPr lang="en-US" err="1">
                <a:latin typeface="Times New Roman"/>
                <a:cs typeface="Times New Roman"/>
              </a:rPr>
              <a:t>sistema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elétrico</a:t>
            </a:r>
            <a:r>
              <a:rPr lang="en-US">
                <a:latin typeface="Times New Roman"/>
                <a:cs typeface="Times New Roman"/>
              </a:rPr>
              <a:t> do EMB 120 </a:t>
            </a:r>
            <a:r>
              <a:rPr lang="en-US" err="1">
                <a:latin typeface="Times New Roman"/>
                <a:cs typeface="Times New Roman"/>
              </a:rPr>
              <a:t>por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meio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análise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teórica</a:t>
            </a:r>
            <a:r>
              <a:rPr lang="en-US">
                <a:latin typeface="Times New Roman"/>
                <a:cs typeface="Times New Roman"/>
              </a:rPr>
              <a:t> e </a:t>
            </a:r>
            <a:r>
              <a:rPr lang="en-US" err="1">
                <a:latin typeface="Times New Roman"/>
                <a:cs typeface="Times New Roman"/>
              </a:rPr>
              <a:t>inspeção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prática</a:t>
            </a:r>
            <a:r>
              <a:rPr lang="en-US">
                <a:latin typeface="Times New Roman"/>
                <a:cs typeface="Times New Roman"/>
              </a:rPr>
              <a:t>. </a:t>
            </a:r>
            <a:r>
              <a:rPr lang="en-US" err="1">
                <a:latin typeface="Times New Roman"/>
                <a:cs typeface="Times New Roman"/>
              </a:rPr>
              <a:t>Verificou</a:t>
            </a:r>
            <a:r>
              <a:rPr lang="en-US">
                <a:latin typeface="Times New Roman"/>
                <a:cs typeface="Times New Roman"/>
              </a:rPr>
              <a:t>-se que o </a:t>
            </a:r>
            <a:r>
              <a:rPr lang="en-US" err="1">
                <a:latin typeface="Times New Roman"/>
                <a:cs typeface="Times New Roman"/>
              </a:rPr>
              <a:t>sistema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está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severamente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comprometido</a:t>
            </a:r>
            <a:r>
              <a:rPr lang="en-US">
                <a:latin typeface="Times New Roman"/>
                <a:cs typeface="Times New Roman"/>
              </a:rPr>
              <a:t>, com </a:t>
            </a:r>
            <a:r>
              <a:rPr lang="en-US" err="1">
                <a:latin typeface="Times New Roman"/>
                <a:cs typeface="Times New Roman"/>
              </a:rPr>
              <a:t>ausência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diversos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elementos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essenciais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impossibilitando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seu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funcionamento</a:t>
            </a:r>
            <a:r>
              <a:rPr lang="en-US">
                <a:latin typeface="Times New Roman"/>
                <a:cs typeface="Times New Roman"/>
              </a:rPr>
              <a:t>. </a:t>
            </a:r>
            <a:r>
              <a:rPr lang="en-US" err="1">
                <a:latin typeface="Times New Roman"/>
                <a:cs typeface="Times New Roman"/>
              </a:rPr>
              <a:t>Apesar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disso</a:t>
            </a:r>
            <a:r>
              <a:rPr lang="en-US">
                <a:latin typeface="Times New Roman"/>
                <a:cs typeface="Times New Roman"/>
              </a:rPr>
              <a:t>, a </a:t>
            </a:r>
            <a:r>
              <a:rPr lang="en-US" err="1">
                <a:latin typeface="Times New Roman"/>
                <a:cs typeface="Times New Roman"/>
              </a:rPr>
              <a:t>aeronave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ainda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oferece</a:t>
            </a:r>
            <a:r>
              <a:rPr lang="en-US">
                <a:latin typeface="Times New Roman"/>
                <a:cs typeface="Times New Roman"/>
              </a:rPr>
              <a:t> valor </a:t>
            </a:r>
            <a:r>
              <a:rPr lang="en-US" err="1">
                <a:latin typeface="Times New Roman"/>
                <a:cs typeface="Times New Roman"/>
              </a:rPr>
              <a:t>didático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significativo</a:t>
            </a:r>
            <a:r>
              <a:rPr lang="en-US">
                <a:latin typeface="Times New Roman"/>
                <a:cs typeface="Times New Roman"/>
              </a:rPr>
              <a:t> para o </a:t>
            </a:r>
            <a:r>
              <a:rPr lang="en-US" err="1">
                <a:latin typeface="Times New Roman"/>
                <a:cs typeface="Times New Roman"/>
              </a:rPr>
              <a:t>aprendizado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engenharia</a:t>
            </a:r>
            <a:r>
              <a:rPr lang="en-US">
                <a:latin typeface="Times New Roman"/>
                <a:cs typeface="Times New Roman"/>
              </a:rPr>
              <a:t> e </a:t>
            </a:r>
            <a:r>
              <a:rPr lang="en-US" err="1">
                <a:latin typeface="Times New Roman"/>
                <a:cs typeface="Times New Roman"/>
              </a:rPr>
              <a:t>manutenção</a:t>
            </a:r>
            <a:r>
              <a:rPr lang="en-US">
                <a:latin typeface="Times New Roman"/>
                <a:cs typeface="Times New Roman"/>
              </a:rPr>
              <a:t>. O </a:t>
            </a:r>
            <a:r>
              <a:rPr lang="en-US" err="1">
                <a:latin typeface="Times New Roman"/>
                <a:cs typeface="Times New Roman"/>
              </a:rPr>
              <a:t>projeto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também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destacou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importância</a:t>
            </a:r>
            <a:r>
              <a:rPr lang="en-US">
                <a:latin typeface="Times New Roman"/>
                <a:cs typeface="Times New Roman"/>
              </a:rPr>
              <a:t> da </a:t>
            </a:r>
            <a:r>
              <a:rPr lang="en-US" err="1">
                <a:latin typeface="Times New Roman"/>
                <a:cs typeface="Times New Roman"/>
              </a:rPr>
              <a:t>documentação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técnica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err="1">
                <a:latin typeface="Times New Roman"/>
                <a:cs typeface="Times New Roman"/>
              </a:rPr>
              <a:t>leitura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manuais</a:t>
            </a:r>
            <a:r>
              <a:rPr lang="en-US">
                <a:latin typeface="Times New Roman"/>
                <a:cs typeface="Times New Roman"/>
              </a:rPr>
              <a:t> e </a:t>
            </a:r>
            <a:r>
              <a:rPr lang="en-US" err="1">
                <a:latin typeface="Times New Roman"/>
                <a:cs typeface="Times New Roman"/>
              </a:rPr>
              <a:t>uso</a:t>
            </a:r>
            <a:r>
              <a:rPr lang="en-US">
                <a:latin typeface="Times New Roman"/>
                <a:cs typeface="Times New Roman"/>
              </a:rPr>
              <a:t> de checklists no </a:t>
            </a:r>
            <a:r>
              <a:rPr lang="en-US" err="1">
                <a:latin typeface="Times New Roman"/>
                <a:cs typeface="Times New Roman"/>
              </a:rPr>
              <a:t>processo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inspeção</a:t>
            </a:r>
            <a:r>
              <a:rPr lang="en-US">
                <a:latin typeface="Times New Roman"/>
                <a:cs typeface="Times New Roman"/>
              </a:rPr>
              <a:t> e </a:t>
            </a:r>
            <a:r>
              <a:rPr lang="en-US" err="1">
                <a:latin typeface="Times New Roman"/>
                <a:cs typeface="Times New Roman"/>
              </a:rPr>
              <a:t>diagnóstico</a:t>
            </a:r>
            <a:r>
              <a:rPr lang="en-US">
                <a:latin typeface="Times New Roman"/>
                <a:cs typeface="Times New Roman"/>
              </a:rPr>
              <a:t>.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E3F871DB-A6D5-2E53-351F-07197C3806B6}"/>
              </a:ext>
            </a:extLst>
          </p:cNvPr>
          <p:cNvSpPr/>
          <p:nvPr/>
        </p:nvSpPr>
        <p:spPr>
          <a:xfrm rot="3300000">
            <a:off x="-1392473" y="-1026728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32419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38408" y="-4366808"/>
            <a:ext cx="715184" cy="10820400"/>
            <a:chOff x="0" y="0"/>
            <a:chExt cx="282542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542" cy="4274726"/>
            </a:xfrm>
            <a:custGeom>
              <a:avLst/>
              <a:gdLst/>
              <a:ahLst/>
              <a:cxnLst/>
              <a:rect l="l" t="t" r="r" b="b"/>
              <a:pathLst>
                <a:path w="282542" h="4274726">
                  <a:moveTo>
                    <a:pt x="141271" y="0"/>
                  </a:moveTo>
                  <a:lnTo>
                    <a:pt x="141271" y="0"/>
                  </a:lnTo>
                  <a:cubicBezTo>
                    <a:pt x="219293" y="0"/>
                    <a:pt x="282542" y="63249"/>
                    <a:pt x="282542" y="141271"/>
                  </a:cubicBezTo>
                  <a:lnTo>
                    <a:pt x="282542" y="4133455"/>
                  </a:lnTo>
                  <a:cubicBezTo>
                    <a:pt x="282542" y="4211477"/>
                    <a:pt x="219293" y="4274726"/>
                    <a:pt x="141271" y="4274726"/>
                  </a:cubicBezTo>
                  <a:lnTo>
                    <a:pt x="141271" y="4274726"/>
                  </a:lnTo>
                  <a:cubicBezTo>
                    <a:pt x="63249" y="4274726"/>
                    <a:pt x="0" y="4211477"/>
                    <a:pt x="0" y="4133455"/>
                  </a:cubicBezTo>
                  <a:lnTo>
                    <a:pt x="0" y="141271"/>
                  </a:lnTo>
                  <a:cubicBezTo>
                    <a:pt x="0" y="63249"/>
                    <a:pt x="63249" y="0"/>
                    <a:pt x="141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F6F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542" cy="43128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55428" y="3416692"/>
            <a:ext cx="5211147" cy="273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735" lvl="1" indent="-209550" algn="l">
              <a:lnSpc>
                <a:spcPts val="2723"/>
              </a:lnSpc>
              <a:buFont typeface="Arial"/>
              <a:buChar char="•"/>
            </a:pP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Analisar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o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sistema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elétrico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do EMB 120 “Brasília”</a:t>
            </a:r>
            <a:endParaRPr lang="en-US" sz="18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19735" lvl="1" indent="-209550" algn="l">
              <a:lnSpc>
                <a:spcPts val="2723"/>
              </a:lnSpc>
              <a:buFont typeface="Arial"/>
              <a:buChar char="•"/>
            </a:pP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Levantar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os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principais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componentes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do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sistema</a:t>
            </a:r>
            <a:endParaRPr lang="en-US" sz="18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19735" lvl="1" indent="-209550" algn="l">
              <a:lnSpc>
                <a:spcPts val="2723"/>
              </a:lnSpc>
              <a:buFont typeface="Arial"/>
              <a:buChar char="•"/>
            </a:pP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Realizar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uma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inspeção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presencial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na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aeronave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da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Fatec</a:t>
            </a:r>
            <a:endParaRPr lang="en-US" sz="18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19735" lvl="1" indent="-209550" algn="l">
              <a:lnSpc>
                <a:spcPts val="2723"/>
              </a:lnSpc>
              <a:buFont typeface="Arial"/>
              <a:buChar char="•"/>
            </a:pP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Avaliar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as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condições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atuais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e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comparar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com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os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padrões</a:t>
            </a:r>
            <a:r>
              <a:rPr lang="en-US" sz="18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1800" err="1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teóricos</a:t>
            </a:r>
            <a:endParaRPr lang="en-US" sz="18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algn="l">
              <a:lnSpc>
                <a:spcPts val="2723"/>
              </a:lnSpc>
            </a:pPr>
            <a:endParaRPr lang="en-US" sz="18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algn="l">
              <a:lnSpc>
                <a:spcPts val="2723"/>
              </a:lnSpc>
            </a:pPr>
            <a:endParaRPr lang="en-US" sz="1945">
              <a:solidFill>
                <a:srgbClr val="F4F6FC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85800" y="1911760"/>
            <a:ext cx="5787369" cy="4260441"/>
            <a:chOff x="0" y="0"/>
            <a:chExt cx="857388" cy="6311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88" cy="631176"/>
            </a:xfrm>
            <a:custGeom>
              <a:avLst/>
              <a:gdLst/>
              <a:ahLst/>
              <a:cxnLst/>
              <a:rect l="l" t="t" r="r" b="b"/>
              <a:pathLst>
                <a:path w="857388" h="631176">
                  <a:moveTo>
                    <a:pt x="26755" y="0"/>
                  </a:moveTo>
                  <a:lnTo>
                    <a:pt x="830634" y="0"/>
                  </a:lnTo>
                  <a:cubicBezTo>
                    <a:pt x="845410" y="0"/>
                    <a:pt x="857388" y="11978"/>
                    <a:pt x="857388" y="26755"/>
                  </a:cubicBezTo>
                  <a:lnTo>
                    <a:pt x="857388" y="604422"/>
                  </a:lnTo>
                  <a:cubicBezTo>
                    <a:pt x="857388" y="619198"/>
                    <a:pt x="845410" y="631176"/>
                    <a:pt x="830634" y="631176"/>
                  </a:cubicBezTo>
                  <a:lnTo>
                    <a:pt x="26755" y="631176"/>
                  </a:lnTo>
                  <a:cubicBezTo>
                    <a:pt x="11978" y="631176"/>
                    <a:pt x="0" y="619198"/>
                    <a:pt x="0" y="604422"/>
                  </a:cubicBezTo>
                  <a:lnTo>
                    <a:pt x="0" y="26755"/>
                  </a:lnTo>
                  <a:cubicBezTo>
                    <a:pt x="0" y="11978"/>
                    <a:pt x="11978" y="0"/>
                    <a:pt x="26755" y="0"/>
                  </a:cubicBezTo>
                  <a:close/>
                </a:path>
              </a:pathLst>
            </a:custGeom>
            <a:blipFill>
              <a:blip r:embed="rId2"/>
              <a:stretch>
                <a:fillRect l="-14293" r="-1429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11234057" y="4649682"/>
            <a:ext cx="1451402" cy="27432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84674">
            <a:off x="10207512" y="1801034"/>
            <a:ext cx="425186" cy="425186"/>
          </a:xfrm>
          <a:custGeom>
            <a:avLst/>
            <a:gdLst/>
            <a:ahLst/>
            <a:cxnLst/>
            <a:rect l="l" t="t" r="r" b="b"/>
            <a:pathLst>
              <a:path w="637779" h="637779">
                <a:moveTo>
                  <a:pt x="0" y="0"/>
                </a:moveTo>
                <a:lnTo>
                  <a:pt x="637780" y="0"/>
                </a:lnTo>
                <a:lnTo>
                  <a:pt x="637780" y="637780"/>
                </a:lnTo>
                <a:lnTo>
                  <a:pt x="0" y="637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784674">
            <a:off x="7551841" y="5959607"/>
            <a:ext cx="425186" cy="425186"/>
          </a:xfrm>
          <a:custGeom>
            <a:avLst/>
            <a:gdLst/>
            <a:ahLst/>
            <a:cxnLst/>
            <a:rect l="l" t="t" r="r" b="b"/>
            <a:pathLst>
              <a:path w="637779" h="637779">
                <a:moveTo>
                  <a:pt x="0" y="0"/>
                </a:moveTo>
                <a:lnTo>
                  <a:pt x="637779" y="0"/>
                </a:lnTo>
                <a:lnTo>
                  <a:pt x="637779" y="637780"/>
                </a:lnTo>
                <a:lnTo>
                  <a:pt x="0" y="637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19480" y="2537371"/>
            <a:ext cx="3988465" cy="754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554"/>
              </a:lnSpc>
            </a:pPr>
            <a:r>
              <a:rPr lang="en-US" sz="4681" b="1">
                <a:solidFill>
                  <a:srgbClr val="CAE8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2695" y="933935"/>
            <a:ext cx="1806939" cy="279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21"/>
              </a:lnSpc>
            </a:pPr>
            <a:r>
              <a:rPr lang="en-US" sz="2142" b="1">
                <a:solidFill>
                  <a:srgbClr val="F4F6F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EMB 120 BRASILIA</a:t>
            </a:r>
          </a:p>
        </p:txBody>
      </p:sp>
    </p:spTree>
    <p:extLst>
      <p:ext uri="{BB962C8B-B14F-4D97-AF65-F5344CB8AC3E}">
        <p14:creationId xmlns:p14="http://schemas.microsoft.com/office/powerpoint/2010/main" val="21599213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85800"/>
            <a:ext cx="715184" cy="5486400"/>
            <a:chOff x="0" y="0"/>
            <a:chExt cx="28254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542" cy="2167467"/>
            </a:xfrm>
            <a:custGeom>
              <a:avLst/>
              <a:gdLst/>
              <a:ahLst/>
              <a:cxnLst/>
              <a:rect l="l" t="t" r="r" b="b"/>
              <a:pathLst>
                <a:path w="282542" h="2167467">
                  <a:moveTo>
                    <a:pt x="141271" y="0"/>
                  </a:moveTo>
                  <a:lnTo>
                    <a:pt x="141271" y="0"/>
                  </a:lnTo>
                  <a:cubicBezTo>
                    <a:pt x="219293" y="0"/>
                    <a:pt x="282542" y="63249"/>
                    <a:pt x="282542" y="141271"/>
                  </a:cubicBezTo>
                  <a:lnTo>
                    <a:pt x="282542" y="2026196"/>
                  </a:lnTo>
                  <a:cubicBezTo>
                    <a:pt x="282542" y="2104218"/>
                    <a:pt x="219293" y="2167467"/>
                    <a:pt x="141271" y="2167467"/>
                  </a:cubicBezTo>
                  <a:lnTo>
                    <a:pt x="141271" y="2167467"/>
                  </a:lnTo>
                  <a:cubicBezTo>
                    <a:pt x="63249" y="2167467"/>
                    <a:pt x="0" y="2104218"/>
                    <a:pt x="0" y="2026196"/>
                  </a:cubicBezTo>
                  <a:lnTo>
                    <a:pt x="0" y="141271"/>
                  </a:lnTo>
                  <a:cubicBezTo>
                    <a:pt x="0" y="63249"/>
                    <a:pt x="63249" y="0"/>
                    <a:pt x="141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F6F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542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4276" y="685800"/>
            <a:ext cx="4430442" cy="5486400"/>
            <a:chOff x="0" y="0"/>
            <a:chExt cx="65636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6362" cy="812800"/>
            </a:xfrm>
            <a:custGeom>
              <a:avLst/>
              <a:gdLst/>
              <a:ahLst/>
              <a:cxnLst/>
              <a:rect l="l" t="t" r="r" b="b"/>
              <a:pathLst>
                <a:path w="656362" h="812800">
                  <a:moveTo>
                    <a:pt x="34949" y="0"/>
                  </a:moveTo>
                  <a:lnTo>
                    <a:pt x="621413" y="0"/>
                  </a:lnTo>
                  <a:cubicBezTo>
                    <a:pt x="640715" y="0"/>
                    <a:pt x="656362" y="15647"/>
                    <a:pt x="656362" y="34949"/>
                  </a:cubicBezTo>
                  <a:lnTo>
                    <a:pt x="656362" y="777851"/>
                  </a:lnTo>
                  <a:cubicBezTo>
                    <a:pt x="656362" y="797153"/>
                    <a:pt x="640715" y="812800"/>
                    <a:pt x="621413" y="812800"/>
                  </a:cubicBezTo>
                  <a:lnTo>
                    <a:pt x="34949" y="812800"/>
                  </a:lnTo>
                  <a:cubicBezTo>
                    <a:pt x="15647" y="812800"/>
                    <a:pt x="0" y="797153"/>
                    <a:pt x="0" y="777851"/>
                  </a:cubicBezTo>
                  <a:lnTo>
                    <a:pt x="0" y="34949"/>
                  </a:lnTo>
                  <a:cubicBezTo>
                    <a:pt x="0" y="15647"/>
                    <a:pt x="15647" y="0"/>
                    <a:pt x="34949" y="0"/>
                  </a:cubicBezTo>
                  <a:close/>
                </a:path>
              </a:pathLst>
            </a:custGeom>
            <a:blipFill>
              <a:blip r:embed="rId2"/>
              <a:stretch>
                <a:fillRect l="-33239" r="-4787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 rot="20301313">
            <a:off x="5192437" y="4800600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88428" y="596901"/>
            <a:ext cx="4617773" cy="754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554"/>
              </a:lnSpc>
            </a:pPr>
            <a:r>
              <a:rPr lang="en-US" sz="4650" b="1">
                <a:solidFill>
                  <a:schemeClr val="bg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REFERÊNCIAS</a:t>
            </a:r>
            <a:endParaRPr lang="en-US" sz="4650" b="1">
              <a:solidFill>
                <a:schemeClr val="bg1"/>
              </a:solidFill>
              <a:latin typeface="Barlow Condensed Bold"/>
              <a:ea typeface="Barlow Condensed Bold"/>
              <a:cs typeface="Barlow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88427" y="1640052"/>
            <a:ext cx="4903523" cy="165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2590" lvl="1" indent="-201295" algn="just">
              <a:lnSpc>
                <a:spcPts val="2613"/>
              </a:lnSpc>
              <a:buFont typeface="Arial"/>
              <a:buChar char="•"/>
            </a:pPr>
            <a:r>
              <a:rPr lang="en-US" sz="185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Embraer Maintenance Manual EMB 120, ATA Chapter 24.</a:t>
            </a:r>
            <a:endParaRPr lang="en-US" sz="185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02590" lvl="1" indent="-201295" algn="just">
              <a:lnSpc>
                <a:spcPts val="2613"/>
              </a:lnSpc>
              <a:buFont typeface="Arial"/>
              <a:buChar char="•"/>
            </a:pPr>
            <a:r>
              <a:rPr lang="en-US" sz="185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RBAC 25 e 43 – ANAC.</a:t>
            </a:r>
            <a:endParaRPr lang="en-US" sz="185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02590" lvl="1" indent="-201295" algn="just">
              <a:lnSpc>
                <a:spcPts val="2613"/>
              </a:lnSpc>
              <a:buFont typeface="Arial"/>
              <a:buChar char="•"/>
            </a:pPr>
            <a:r>
              <a:rPr lang="en-US" sz="185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FAA AC 43.13-1B.</a:t>
            </a:r>
            <a:endParaRPr lang="en-US" sz="185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  <a:p>
            <a:pPr marL="417195" lvl="1" indent="-208280" algn="just">
              <a:lnSpc>
                <a:spcPts val="2706"/>
              </a:lnSpc>
              <a:buFont typeface="Arial"/>
              <a:buChar char="•"/>
            </a:pPr>
            <a:r>
              <a:rPr lang="en-US" sz="1900">
                <a:solidFill>
                  <a:srgbClr val="F4F6FC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Boeing (2013) e Honeywell Aerospace.</a:t>
            </a:r>
            <a:endParaRPr lang="en-US" sz="1900">
              <a:solidFill>
                <a:srgbClr val="F4F6FC"/>
              </a:solidFill>
              <a:latin typeface="Times New Roman"/>
              <a:ea typeface="Barlow Condensed"/>
              <a:cs typeface="Barlow Condensed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Embraer EMB-120 Brasilia - Skybridge | Aviation Photo #2713445 ...">
            <a:extLst>
              <a:ext uri="{FF2B5EF4-FFF2-40B4-BE49-F238E27FC236}">
                <a16:creationId xmlns:a16="http://schemas.microsoft.com/office/drawing/2014/main" id="{1F0560D1-6E4B-02F1-0801-6C0C4C86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76" r="1" b="1794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B9A2DB-21A1-CC9F-A812-30FF0D1C1401}"/>
              </a:ext>
            </a:extLst>
          </p:cNvPr>
          <p:cNvSpPr/>
          <p:nvPr/>
        </p:nvSpPr>
        <p:spPr>
          <a:xfrm>
            <a:off x="-11043" y="-22087"/>
            <a:ext cx="12247217" cy="6924260"/>
          </a:xfrm>
          <a:prstGeom prst="rect">
            <a:avLst/>
          </a:prstGeom>
          <a:solidFill>
            <a:srgbClr val="15608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81E3288F-7997-2DE9-3496-3CC7F783B4C3}"/>
              </a:ext>
            </a:extLst>
          </p:cNvPr>
          <p:cNvSpPr/>
          <p:nvPr/>
        </p:nvSpPr>
        <p:spPr>
          <a:xfrm rot="480000">
            <a:off x="-75302" y="4557643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EA20A2-F767-440D-73C1-E5D2554A623A}"/>
              </a:ext>
            </a:extLst>
          </p:cNvPr>
          <p:cNvSpPr txBox="1"/>
          <p:nvPr/>
        </p:nvSpPr>
        <p:spPr>
          <a:xfrm>
            <a:off x="1002702" y="2925857"/>
            <a:ext cx="9611185" cy="47048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solidFill>
                  <a:schemeClr val="bg1"/>
                </a:solidFill>
                <a:latin typeface="Barlow Condensed"/>
                <a:ea typeface="+mj-ea"/>
                <a:cs typeface="+mj-cs"/>
              </a:rPr>
              <a:t>OBRIGADO PELA</a:t>
            </a:r>
            <a:br>
              <a:rPr lang="en-US" sz="9600" b="1" dirty="0">
                <a:solidFill>
                  <a:schemeClr val="bg1"/>
                </a:solidFill>
                <a:latin typeface="Barlow Condensed"/>
                <a:ea typeface="+mj-ea"/>
                <a:cs typeface="+mj-cs"/>
              </a:rPr>
            </a:br>
            <a:r>
              <a:rPr lang="en-US" sz="9600" b="1" dirty="0">
                <a:solidFill>
                  <a:schemeClr val="bg1"/>
                </a:solidFill>
                <a:latin typeface="Barlow Condensed"/>
                <a:ea typeface="+mj-ea"/>
                <a:cs typeface="+mj-cs"/>
              </a:rPr>
              <a:t>ATENÇÃO</a:t>
            </a:r>
            <a:endParaRPr lang="pt-BR">
              <a:solidFill>
                <a:schemeClr val="bg1"/>
              </a:solidFill>
              <a:latin typeface="Aptos"/>
              <a:ea typeface="+mj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"/>
            <a:ext cx="768096" cy="6089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vião com pessoas ao redor&#10;&#10;O conteúdo gerado por IA pode estar incorreto.">
            <a:extLst>
              <a:ext uri="{FF2B5EF4-FFF2-40B4-BE49-F238E27FC236}">
                <a16:creationId xmlns:a16="http://schemas.microsoft.com/office/drawing/2014/main" id="{A3A89C89-44BB-B92F-5BE5-8E2E6707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19" r="15819" b="-2"/>
          <a:stretch>
            <a:fillRect/>
          </a:stretch>
        </p:blipFill>
        <p:spPr>
          <a:xfrm>
            <a:off x="6088088" y="3264090"/>
            <a:ext cx="6103911" cy="3593910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C62DEB5-5C4B-7BBA-23EC-96DF3AA7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26"/>
          <a:stretch>
            <a:fillRect/>
          </a:stretch>
        </p:blipFill>
        <p:spPr>
          <a:xfrm>
            <a:off x="926036" y="9"/>
            <a:ext cx="727991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643467"/>
            <a:ext cx="3850583" cy="24735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B2B2148D-3031-EC63-AD66-C5478C106AA1}"/>
              </a:ext>
            </a:extLst>
          </p:cNvPr>
          <p:cNvSpPr/>
          <p:nvPr/>
        </p:nvSpPr>
        <p:spPr>
          <a:xfrm rot="10800000">
            <a:off x="7131040" y="-1102929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087411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B65EB-3A66-EC1D-FC0E-399048B5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63" y="715887"/>
            <a:ext cx="5251316" cy="1807305"/>
          </a:xfrm>
        </p:spPr>
        <p:txBody>
          <a:bodyPr>
            <a:normAutofit/>
          </a:bodyPr>
          <a:lstStyle/>
          <a:p>
            <a:r>
              <a:rPr lang="en-US" sz="4800" b="1" err="1">
                <a:solidFill>
                  <a:schemeClr val="tx2"/>
                </a:solidFill>
                <a:latin typeface="Aptos"/>
              </a:rPr>
              <a:t>Importância</a:t>
            </a:r>
            <a:r>
              <a:rPr lang="en-US" sz="4800" b="1">
                <a:solidFill>
                  <a:schemeClr val="tx2"/>
                </a:solidFill>
                <a:latin typeface="Aptos"/>
              </a:rPr>
              <a:t> do Sistema </a:t>
            </a:r>
            <a:r>
              <a:rPr lang="en-US" sz="4800" b="1" err="1">
                <a:solidFill>
                  <a:schemeClr val="tx2"/>
                </a:solidFill>
                <a:latin typeface="Aptos"/>
              </a:rPr>
              <a:t>Elétrico</a:t>
            </a:r>
            <a:endParaRPr lang="pt-BR" sz="4800" err="1">
              <a:solidFill>
                <a:schemeClr val="tx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CB2400-31C7-FCEA-8763-41C296F9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3179964"/>
            <a:ext cx="5020749" cy="23077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000" err="1">
                <a:latin typeface="Times New Roman"/>
                <a:ea typeface="+mn-lt"/>
                <a:cs typeface="+mn-lt"/>
              </a:rPr>
              <a:t>Alimentação</a:t>
            </a:r>
            <a:r>
              <a:rPr lang="en-US" sz="200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instrumentos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luzes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motores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sistemas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hidráulicos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000" err="1">
                <a:latin typeface="Times New Roman"/>
                <a:ea typeface="+mn-lt"/>
                <a:cs typeface="+mn-lt"/>
              </a:rPr>
              <a:t>Projeto</a:t>
            </a:r>
            <a:r>
              <a:rPr lang="en-US" sz="2000">
                <a:latin typeface="Times New Roman"/>
                <a:ea typeface="+mn-lt"/>
                <a:cs typeface="+mn-lt"/>
              </a:rPr>
              <a:t> com </a:t>
            </a:r>
            <a:r>
              <a:rPr lang="en-US" sz="2000" err="1">
                <a:latin typeface="Times New Roman"/>
                <a:ea typeface="+mn-lt"/>
                <a:cs typeface="+mn-lt"/>
              </a:rPr>
              <a:t>redundância</a:t>
            </a:r>
            <a:r>
              <a:rPr lang="en-US" sz="2000">
                <a:latin typeface="Times New Roman"/>
                <a:ea typeface="+mn-lt"/>
                <a:cs typeface="+mn-lt"/>
              </a:rPr>
              <a:t> e </a:t>
            </a:r>
            <a:r>
              <a:rPr lang="en-US" sz="2000" err="1">
                <a:latin typeface="Times New Roman"/>
                <a:ea typeface="+mn-lt"/>
                <a:cs typeface="+mn-lt"/>
              </a:rPr>
              <a:t>segurança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000">
                <a:latin typeface="Times New Roman"/>
                <a:ea typeface="+mn-lt"/>
                <a:cs typeface="+mn-lt"/>
              </a:rPr>
              <a:t>Componentes </a:t>
            </a:r>
            <a:r>
              <a:rPr lang="en-US" sz="2000" err="1">
                <a:latin typeface="Times New Roman"/>
                <a:ea typeface="+mn-lt"/>
                <a:cs typeface="+mn-lt"/>
              </a:rPr>
              <a:t>principais</a:t>
            </a:r>
            <a:r>
              <a:rPr lang="en-US" sz="2000">
                <a:latin typeface="Times New Roman"/>
                <a:ea typeface="+mn-lt"/>
                <a:cs typeface="+mn-lt"/>
              </a:rPr>
              <a:t>: </a:t>
            </a:r>
            <a:r>
              <a:rPr lang="en-US" sz="2000" err="1">
                <a:latin typeface="Times New Roman"/>
                <a:ea typeface="+mn-lt"/>
                <a:cs typeface="+mn-lt"/>
              </a:rPr>
              <a:t>geradores</a:t>
            </a:r>
            <a:r>
              <a:rPr lang="en-US" sz="2000">
                <a:latin typeface="Times New Roman"/>
                <a:ea typeface="+mn-lt"/>
                <a:cs typeface="+mn-lt"/>
              </a:rPr>
              <a:t>, APU, </a:t>
            </a:r>
            <a:r>
              <a:rPr lang="en-US" sz="2000" err="1">
                <a:latin typeface="Times New Roman"/>
                <a:ea typeface="+mn-lt"/>
                <a:cs typeface="+mn-lt"/>
              </a:rPr>
              <a:t>baterias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barramentos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disjuntores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q"/>
            </a:pP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Uma companhia aérea chamada Brasília - Candangando">
            <a:extLst>
              <a:ext uri="{FF2B5EF4-FFF2-40B4-BE49-F238E27FC236}">
                <a16:creationId xmlns:a16="http://schemas.microsoft.com/office/drawing/2014/main" id="{DE2F8F93-8523-7D67-E629-0A23E822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3" r="17635" b="1"/>
          <a:stretch>
            <a:fillRect/>
          </a:stretch>
        </p:blipFill>
        <p:spPr>
          <a:xfrm>
            <a:off x="5455120" y="10"/>
            <a:ext cx="673688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CF555981-8F49-C876-80EE-B34E036EE94B}"/>
              </a:ext>
            </a:extLst>
          </p:cNvPr>
          <p:cNvSpPr/>
          <p:nvPr/>
        </p:nvSpPr>
        <p:spPr>
          <a:xfrm rot="480000">
            <a:off x="-1000588" y="4971300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071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FF086F-35C6-4830-40FA-75A40111A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03" b="153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5CA2-A2E6-5C6D-F5C3-269106C4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18" y="743447"/>
            <a:ext cx="392201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200" b="1" err="1">
                <a:solidFill>
                  <a:schemeClr val="bg1"/>
                </a:solidFill>
              </a:rPr>
              <a:t>Entendendo</a:t>
            </a:r>
            <a:r>
              <a:rPr lang="en-US" sz="5200" b="1">
                <a:solidFill>
                  <a:schemeClr val="bg1"/>
                </a:solidFill>
              </a:rPr>
              <a:t> o Sistema </a:t>
            </a:r>
            <a:r>
              <a:rPr lang="en-US" sz="5200" b="1" err="1">
                <a:solidFill>
                  <a:schemeClr val="bg1"/>
                </a:solidFill>
              </a:rPr>
              <a:t>Elétrico</a:t>
            </a:r>
            <a:r>
              <a:rPr lang="en-US" sz="5200" b="1">
                <a:solidFill>
                  <a:schemeClr val="bg1"/>
                </a:solidFill>
              </a:rPr>
              <a:t> do EMB 120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AFFA09C-1FA6-B09D-6469-FEA883479A74}"/>
              </a:ext>
            </a:extLst>
          </p:cNvPr>
          <p:cNvSpPr/>
          <p:nvPr/>
        </p:nvSpPr>
        <p:spPr>
          <a:xfrm rot="480000">
            <a:off x="9319069" y="4677386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5501372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0900" y="363009"/>
            <a:ext cx="5245100" cy="165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err="1">
                <a:solidFill>
                  <a:schemeClr val="bg1"/>
                </a:solidFill>
                <a:latin typeface="+mj-lt"/>
                <a:ea typeface="+mj-ea"/>
                <a:cs typeface="+mj-cs"/>
                <a:sym typeface="Open Sans Bold"/>
              </a:rPr>
              <a:t>Visão</a:t>
            </a: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  <a:sym typeface="Open Sans Bold"/>
              </a:rPr>
              <a:t> </a:t>
            </a:r>
            <a:r>
              <a:rPr lang="en-US" sz="4800" b="1" err="1">
                <a:solidFill>
                  <a:schemeClr val="bg1"/>
                </a:solidFill>
                <a:latin typeface="+mj-lt"/>
                <a:ea typeface="+mj-ea"/>
                <a:cs typeface="+mj-cs"/>
                <a:sym typeface="Open Sans Bold"/>
              </a:rPr>
              <a:t>geral</a:t>
            </a: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  <a:sym typeface="Open Sans Bold"/>
              </a:rPr>
              <a:t> do Sistema </a:t>
            </a:r>
            <a:r>
              <a:rPr lang="en-US" sz="4800" b="1" err="1">
                <a:solidFill>
                  <a:schemeClr val="bg1"/>
                </a:solidFill>
                <a:latin typeface="+mj-lt"/>
                <a:ea typeface="+mj-ea"/>
                <a:cs typeface="+mj-cs"/>
                <a:sym typeface="Open Sans Bold"/>
              </a:rPr>
              <a:t>Elétrico</a:t>
            </a:r>
            <a:endParaRPr lang="en-US" sz="4800" b="1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"/>
          <p:cNvSpPr txBox="1"/>
          <p:nvPr/>
        </p:nvSpPr>
        <p:spPr>
          <a:xfrm>
            <a:off x="300566" y="2680417"/>
            <a:ext cx="5795433" cy="3055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Fontes de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energia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: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Bateria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Geradores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, GPU e APU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83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Distribuição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elétrica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por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barramentos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(DC e AC)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83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Conversão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de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energia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(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Inversores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Retificadores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)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83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Dispositivos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de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proteção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 (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disjuntores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relés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fusíveis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sym typeface="Codec Pro"/>
              </a:rPr>
              <a:t>)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31078" y="527659"/>
            <a:ext cx="3588640" cy="2522246"/>
            <a:chOff x="0" y="0"/>
            <a:chExt cx="169790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901" cy="812800"/>
            </a:xfrm>
            <a:custGeom>
              <a:avLst/>
              <a:gdLst/>
              <a:ahLst/>
              <a:cxnLst/>
              <a:rect l="l" t="t" r="r" b="b"/>
              <a:pathLst>
                <a:path w="1697901" h="812800">
                  <a:moveTo>
                    <a:pt x="18378" y="0"/>
                  </a:moveTo>
                  <a:lnTo>
                    <a:pt x="1679523" y="0"/>
                  </a:lnTo>
                  <a:cubicBezTo>
                    <a:pt x="1684397" y="0"/>
                    <a:pt x="1689072" y="1936"/>
                    <a:pt x="1692518" y="5383"/>
                  </a:cubicBezTo>
                  <a:cubicBezTo>
                    <a:pt x="1695965" y="8829"/>
                    <a:pt x="1697901" y="13504"/>
                    <a:pt x="1697901" y="18378"/>
                  </a:cubicBezTo>
                  <a:lnTo>
                    <a:pt x="1697901" y="794422"/>
                  </a:lnTo>
                  <a:cubicBezTo>
                    <a:pt x="1697901" y="799296"/>
                    <a:pt x="1695965" y="803971"/>
                    <a:pt x="1692518" y="807417"/>
                  </a:cubicBezTo>
                  <a:cubicBezTo>
                    <a:pt x="1689072" y="810864"/>
                    <a:pt x="1684397" y="812800"/>
                    <a:pt x="1679523" y="812800"/>
                  </a:cubicBezTo>
                  <a:lnTo>
                    <a:pt x="18378" y="812800"/>
                  </a:lnTo>
                  <a:cubicBezTo>
                    <a:pt x="13504" y="812800"/>
                    <a:pt x="8829" y="810864"/>
                    <a:pt x="5383" y="807417"/>
                  </a:cubicBezTo>
                  <a:cubicBezTo>
                    <a:pt x="1936" y="803971"/>
                    <a:pt x="0" y="799296"/>
                    <a:pt x="0" y="794422"/>
                  </a:cubicBezTo>
                  <a:lnTo>
                    <a:pt x="0" y="18378"/>
                  </a:lnTo>
                  <a:cubicBezTo>
                    <a:pt x="0" y="13504"/>
                    <a:pt x="1936" y="8829"/>
                    <a:pt x="5383" y="5383"/>
                  </a:cubicBezTo>
                  <a:cubicBezTo>
                    <a:pt x="8829" y="1936"/>
                    <a:pt x="13504" y="0"/>
                    <a:pt x="18378" y="0"/>
                  </a:cubicBezTo>
                  <a:close/>
                </a:path>
              </a:pathLst>
            </a:custGeom>
            <a:blipFill>
              <a:blip r:embed="rId2"/>
              <a:stretch>
                <a:fillRect t="-100151" b="-77450"/>
              </a:stretch>
            </a:blipFill>
          </p:spPr>
        </p:sp>
      </p:grpSp>
      <p:sp>
        <p:nvSpPr>
          <p:cNvPr id="9" name="Freeform 7">
            <a:extLst>
              <a:ext uri="{FF2B5EF4-FFF2-40B4-BE49-F238E27FC236}">
                <a16:creationId xmlns:a16="http://schemas.microsoft.com/office/drawing/2014/main" id="{4AD1C5B2-A09D-3835-20CC-D2FE4B0497F7}"/>
              </a:ext>
            </a:extLst>
          </p:cNvPr>
          <p:cNvSpPr/>
          <p:nvPr/>
        </p:nvSpPr>
        <p:spPr>
          <a:xfrm rot="480000">
            <a:off x="4736184" y="4524986"/>
            <a:ext cx="3626827" cy="27432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89627" y="3830662"/>
            <a:ext cx="3272605" cy="2773949"/>
            <a:chOff x="0" y="0"/>
            <a:chExt cx="4977840" cy="4235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7840" cy="4235450"/>
            </a:xfrm>
            <a:custGeom>
              <a:avLst/>
              <a:gdLst/>
              <a:ahLst/>
              <a:cxnLst/>
              <a:rect l="l" t="t" r="r" b="b"/>
              <a:pathLst>
                <a:path w="4977840" h="4235450">
                  <a:moveTo>
                    <a:pt x="497784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4977840" y="538480"/>
                  </a:lnTo>
                  <a:close/>
                </a:path>
              </a:pathLst>
            </a:custGeom>
            <a:blipFill>
              <a:blip r:embed="rId5"/>
              <a:stretch>
                <a:fillRect l="-31257" t="-6790" r="-30249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3B20D5D-72F2-8D80-4EE8-3F9D53C5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4260" y="397098"/>
            <a:ext cx="6058748" cy="6858000"/>
          </a:xfrm>
          <a:prstGeom prst="rect">
            <a:avLst/>
          </a:prstGeom>
        </p:spPr>
      </p:pic>
      <p:sp>
        <p:nvSpPr>
          <p:cNvPr id="3" name="Freeform 8">
            <a:extLst>
              <a:ext uri="{FF2B5EF4-FFF2-40B4-BE49-F238E27FC236}">
                <a16:creationId xmlns:a16="http://schemas.microsoft.com/office/drawing/2014/main" id="{F06A7A72-1E8B-4044-56B8-E54158661C02}"/>
              </a:ext>
            </a:extLst>
          </p:cNvPr>
          <p:cNvSpPr/>
          <p:nvPr/>
        </p:nvSpPr>
        <p:spPr>
          <a:xfrm>
            <a:off x="7186900" y="0"/>
            <a:ext cx="5005101" cy="6858000"/>
          </a:xfrm>
          <a:custGeom>
            <a:avLst/>
            <a:gdLst/>
            <a:ahLst/>
            <a:cxnLst/>
            <a:rect l="l" t="t" r="r" b="b"/>
            <a:pathLst>
              <a:path w="7507651" h="10287000">
                <a:moveTo>
                  <a:pt x="0" y="0"/>
                </a:moveTo>
                <a:lnTo>
                  <a:pt x="7507651" y="0"/>
                </a:lnTo>
                <a:lnTo>
                  <a:pt x="75076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45" t="-25069" r="-4103" b="-17455"/>
            </a:stretch>
          </a:blipFill>
        </p:spPr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AEADF07-87DF-017F-30BB-01792D173AB0}"/>
              </a:ext>
            </a:extLst>
          </p:cNvPr>
          <p:cNvSpPr/>
          <p:nvPr/>
        </p:nvSpPr>
        <p:spPr>
          <a:xfrm>
            <a:off x="374374" y="3079533"/>
            <a:ext cx="6436828" cy="34901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81790FB-7DFD-61D1-EACB-F4845E5689A2}"/>
              </a:ext>
            </a:extLst>
          </p:cNvPr>
          <p:cNvSpPr txBox="1"/>
          <p:nvPr/>
        </p:nvSpPr>
        <p:spPr>
          <a:xfrm>
            <a:off x="740536" y="3297681"/>
            <a:ext cx="5602162" cy="2729199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1535" lvl="2" indent="-457200" algn="l">
              <a:buFont typeface="Wingdings"/>
              <a:buChar char="q"/>
            </a:pP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Levantamento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dos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componentes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endParaRPr lang="en-US" sz="2400">
              <a:solidFill>
                <a:srgbClr val="FFFFFF"/>
              </a:solidFill>
              <a:latin typeface="Times New Roman"/>
              <a:ea typeface="Barlow Condensed"/>
              <a:cs typeface="Barlow Condensed"/>
            </a:endParaRPr>
          </a:p>
          <a:p>
            <a:pPr marL="851535" lvl="2" indent="-457200" algn="l">
              <a:buFont typeface="Wingdings"/>
              <a:buChar char="q"/>
            </a:pP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Criação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de checklist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técnico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inspeção</a:t>
            </a:r>
            <a:endParaRPr lang="en-US" sz="2400">
              <a:solidFill>
                <a:srgbClr val="FFFFFF"/>
              </a:solidFill>
              <a:latin typeface="Times New Roman"/>
              <a:ea typeface="Barlow Condensed"/>
              <a:cs typeface="Barlow Condensed"/>
            </a:endParaRPr>
          </a:p>
          <a:p>
            <a:pPr marL="851535" lvl="2" indent="-457200" algn="l">
              <a:buFont typeface="Wingdings"/>
              <a:buChar char="q"/>
            </a:pP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Inspeção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presencial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na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aeronave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da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Fatec</a:t>
            </a:r>
            <a:endParaRPr lang="en-US" sz="2400">
              <a:solidFill>
                <a:srgbClr val="FFFFFF"/>
              </a:solidFill>
              <a:latin typeface="Times New Roman"/>
              <a:ea typeface="Barlow Condensed"/>
              <a:cs typeface="Barlow Condensed"/>
            </a:endParaRPr>
          </a:p>
          <a:p>
            <a:pPr marL="852170" lvl="2" indent="-457200" algn="l">
              <a:buFont typeface="Wingdings"/>
              <a:buChar char="q"/>
            </a:pP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Registros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fotográficos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e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anotações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sobre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condições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 dos </a:t>
            </a:r>
            <a:r>
              <a:rPr lang="en-US" sz="2400" err="1">
                <a:solidFill>
                  <a:srgbClr val="FFFFFF"/>
                </a:solidFill>
                <a:latin typeface="Times New Roman"/>
                <a:ea typeface="Barlow Condensed"/>
                <a:cs typeface="Barlow Condensed"/>
                <a:sym typeface="Barlow Condensed"/>
              </a:rPr>
              <a:t>componentes</a:t>
            </a:r>
            <a:endParaRPr lang="en-US" sz="2400">
              <a:solidFill>
                <a:srgbClr val="FFFFFF"/>
              </a:solidFill>
              <a:latin typeface="Times New Roman"/>
              <a:ea typeface="Barlow Condensed"/>
              <a:cs typeface="Barlow Condensed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98B276-4C4F-33DA-E0C5-8C5C8233018F}"/>
              </a:ext>
            </a:extLst>
          </p:cNvPr>
          <p:cNvSpPr txBox="1">
            <a:spLocks/>
          </p:cNvSpPr>
          <p:nvPr/>
        </p:nvSpPr>
        <p:spPr>
          <a:xfrm>
            <a:off x="641611" y="329521"/>
            <a:ext cx="5251316" cy="93798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err="1">
                <a:solidFill>
                  <a:schemeClr val="tx2"/>
                </a:solidFill>
                <a:latin typeface="Aptos"/>
              </a:rPr>
              <a:t>Metodologia</a:t>
            </a:r>
            <a:endParaRPr lang="en-US" sz="6600" b="1">
              <a:solidFill>
                <a:schemeClr val="tx2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046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E7710F8-4EED-1BD0-9DC2-D180256689EC}"/>
              </a:ext>
            </a:extLst>
          </p:cNvPr>
          <p:cNvSpPr txBox="1"/>
          <p:nvPr/>
        </p:nvSpPr>
        <p:spPr>
          <a:xfrm>
            <a:off x="3914978" y="1940647"/>
            <a:ext cx="3914303" cy="4254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9775" lvl="1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 err="1">
                <a:latin typeface="Times New Roman"/>
                <a:cs typeface="Times New Roman"/>
                <a:sym typeface="Open Sans"/>
              </a:rPr>
              <a:t>Bateria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principal -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1900" err="1">
              <a:latin typeface="Times New Roman"/>
              <a:cs typeface="Times New Roman"/>
            </a:endParaRPr>
          </a:p>
          <a:p>
            <a:pPr marL="739775" lvl="1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Suporte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,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cabos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e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terminais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da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bateria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Ausentes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ou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danificados</a:t>
            </a:r>
            <a:endParaRPr lang="en-US" sz="1900" err="1">
              <a:latin typeface="Times New Roman"/>
              <a:cs typeface="Times New Roman"/>
            </a:endParaRPr>
          </a:p>
          <a:p>
            <a:pPr marL="739775" lvl="1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Conectores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de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alimentação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da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Unidade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de Energia Terrestre (GPU) -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Presentes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, mas com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desgaste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e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corrosão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.</a:t>
            </a:r>
            <a:endParaRPr lang="en-US" sz="1900">
              <a:latin typeface="Times New Roman"/>
              <a:cs typeface="Times New Roman"/>
            </a:endParaRPr>
          </a:p>
          <a:p>
            <a:pPr marL="739775" lvl="1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Unidade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Auxiliar de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Potência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(APU) -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Inexistente</a:t>
            </a:r>
            <a:endParaRPr lang="en-US" sz="1900" err="1">
              <a:latin typeface="Times New Roman"/>
              <a:cs typeface="Times New Roman"/>
            </a:endParaRPr>
          </a:p>
          <a:p>
            <a:pPr marL="739775" lvl="1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Geradores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principais</a:t>
            </a:r>
            <a:r>
              <a:rPr lang="en-US" sz="1900">
                <a:latin typeface="Times New Roman"/>
                <a:cs typeface="Times New Roman"/>
                <a:sym typeface="Open Sans"/>
              </a:rPr>
              <a:t> - </a:t>
            </a:r>
            <a:r>
              <a:rPr lang="en-US" sz="1900" err="1">
                <a:latin typeface="Times New Roman"/>
                <a:cs typeface="Times New Roman"/>
                <a:sym typeface="Open Sans"/>
              </a:rPr>
              <a:t>Inexistentes</a:t>
            </a:r>
            <a:endParaRPr lang="en-US" sz="1900" err="1">
              <a:latin typeface="Times New Roman"/>
              <a:cs typeface="Times New Roman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endParaRPr lang="en-US" sz="1900">
              <a:latin typeface="Times New Roman"/>
              <a:cs typeface="Times New Roman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701D6B19-BAE1-9BA2-724B-18667BCB21A2}"/>
              </a:ext>
            </a:extLst>
          </p:cNvPr>
          <p:cNvGrpSpPr>
            <a:grpSpLocks noChangeAspect="1"/>
          </p:cNvGrpSpPr>
          <p:nvPr/>
        </p:nvGrpSpPr>
        <p:grpSpPr>
          <a:xfrm>
            <a:off x="8214330" y="473654"/>
            <a:ext cx="3406119" cy="5922570"/>
            <a:chOff x="12369393" y="0"/>
            <a:chExt cx="3295650" cy="5728970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E3F00CDF-BC54-85C4-B74A-33DAAEA8C23C}"/>
                </a:ext>
              </a:extLst>
            </p:cNvPr>
            <p:cNvSpPr/>
            <p:nvPr/>
          </p:nvSpPr>
          <p:spPr>
            <a:xfrm>
              <a:off x="12411303" y="0"/>
              <a:ext cx="3252470" cy="1734820"/>
            </a:xfrm>
            <a:custGeom>
              <a:avLst/>
              <a:gdLst/>
              <a:ahLst/>
              <a:cxnLst/>
              <a:rect l="l" t="t" r="r" b="b"/>
              <a:pathLst>
                <a:path w="3252470" h="173482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blipFill>
              <a:blip r:embed="rId2"/>
              <a:stretch>
                <a:fillRect t="-74651" b="-74651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16">
              <a:extLst>
                <a:ext uri="{FF2B5EF4-FFF2-40B4-BE49-F238E27FC236}">
                  <a16:creationId xmlns:a16="http://schemas.microsoft.com/office/drawing/2014/main" id="{87D203D1-4D0F-331A-A1F7-3484980CDD46}"/>
                </a:ext>
              </a:extLst>
            </p:cNvPr>
            <p:cNvSpPr/>
            <p:nvPr/>
          </p:nvSpPr>
          <p:spPr>
            <a:xfrm>
              <a:off x="12404953" y="2037080"/>
              <a:ext cx="3260090" cy="1697990"/>
            </a:xfrm>
            <a:custGeom>
              <a:avLst/>
              <a:gdLst/>
              <a:ahLst/>
              <a:cxnLst/>
              <a:rect l="l" t="t" r="r" b="b"/>
              <a:pathLst>
                <a:path w="3260090" h="16979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t="-38498" b="-657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113A3F47-71F1-156A-AB51-F153FE003A96}"/>
                </a:ext>
              </a:extLst>
            </p:cNvPr>
            <p:cNvSpPr/>
            <p:nvPr/>
          </p:nvSpPr>
          <p:spPr>
            <a:xfrm>
              <a:off x="12369393" y="3986530"/>
              <a:ext cx="3270250" cy="1742440"/>
            </a:xfrm>
            <a:custGeom>
              <a:avLst/>
              <a:gdLst/>
              <a:ahLst/>
              <a:cxnLst/>
              <a:rect l="l" t="t" r="r" b="b"/>
              <a:pathLst>
                <a:path w="3270250" h="174244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-155456" t="-159906" r="-59378" b="-7763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D4CB8E1-1153-0CF1-40E9-0629B0BCE850}"/>
              </a:ext>
            </a:extLst>
          </p:cNvPr>
          <p:cNvSpPr txBox="1">
            <a:spLocks/>
          </p:cNvSpPr>
          <p:nvPr/>
        </p:nvSpPr>
        <p:spPr>
          <a:xfrm>
            <a:off x="1591129" y="472470"/>
            <a:ext cx="6351983" cy="180730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  <a:latin typeface="Barlow Condensed"/>
              </a:rPr>
              <a:t>CHECKLIST -</a:t>
            </a:r>
            <a:r>
              <a:rPr lang="en-US" sz="4800">
                <a:solidFill>
                  <a:srgbClr val="CAE8FF"/>
                </a:solidFill>
                <a:latin typeface="Barlow Condensed"/>
              </a:rPr>
              <a:t> </a:t>
            </a:r>
            <a:r>
              <a:rPr lang="en-US" sz="4800">
                <a:latin typeface="Barlow Condensed"/>
              </a:rPr>
              <a:t>FONTES DE</a:t>
            </a:r>
            <a:r>
              <a:rPr lang="en-US" sz="4800">
                <a:solidFill>
                  <a:schemeClr val="bg1"/>
                </a:solidFill>
                <a:latin typeface="Barlow Condensed"/>
              </a:rPr>
              <a:t> ENERGIA</a:t>
            </a:r>
            <a:endParaRPr lang="pt-BR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970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1E422-7D13-5231-026E-69FB7802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BFB4A5-015B-C17C-2AA7-01FBE551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801" r="-3" b="2222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11" name="Imagem 10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83A8D15B-87CB-F646-CC4A-A083047F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801" r="-3" b="2222"/>
          <a:stretch>
            <a:fillRect/>
          </a:stretch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E32523F-3246-7A27-E9B9-7B26D2F1D6E7}"/>
              </a:ext>
            </a:extLst>
          </p:cNvPr>
          <p:cNvSpPr txBox="1"/>
          <p:nvPr/>
        </p:nvSpPr>
        <p:spPr>
          <a:xfrm>
            <a:off x="844614" y="252389"/>
            <a:ext cx="10509179" cy="858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CHECLIST - CONVERSÃO DE ERNERGIA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117362A-2A45-3E86-8F2F-EA8AFA2A9887}"/>
              </a:ext>
            </a:extLst>
          </p:cNvPr>
          <p:cNvSpPr txBox="1"/>
          <p:nvPr/>
        </p:nvSpPr>
        <p:spPr>
          <a:xfrm>
            <a:off x="844614" y="2503044"/>
            <a:ext cx="8963408" cy="4036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O EMB-120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utiliza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geradores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AC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acoplados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aos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motores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para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fornecer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energia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elétrica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Retificadores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convertem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AC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DC para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equipamentos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sensíveis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Inversores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fazem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conversão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de DC para AC,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conforme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necessário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Baterias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atuam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como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fonte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auxiliar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na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partida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dos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motores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emergências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Energia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pneumática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(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ar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sangrado dos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motores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) é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usada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para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pressurização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sistema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anti-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gelo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proteção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elétrica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é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garantida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por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disjuntores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relés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monitoramento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contínuo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integração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dos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sistemas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elétrico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pneumático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assegura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o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funcionamento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de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aviônicos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freios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pressurização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Tudo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é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monitorado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em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tempo real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na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cabine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,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garantindo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segurança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 e </a:t>
            </a:r>
            <a:r>
              <a:rPr lang="en-US" sz="1900" err="1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eficiência</a:t>
            </a:r>
            <a:r>
              <a:rPr lang="en-US" sz="1900" dirty="0">
                <a:solidFill>
                  <a:srgbClr val="FFFFFF"/>
                </a:solidFill>
                <a:latin typeface="Times New Roman"/>
                <a:cs typeface="Times New Roman"/>
                <a:sym typeface="Codec Pro"/>
              </a:rPr>
              <a:t>.</a:t>
            </a:r>
            <a:endParaRPr lang="en-US" sz="19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683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294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D7DFA53-019D-4B79-814E-CC0FABF3D760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Tema do Office</vt:lpstr>
      <vt:lpstr>PowerPoint Presentation</vt:lpstr>
      <vt:lpstr>PowerPoint Presentation</vt:lpstr>
      <vt:lpstr>PowerPoint Presentation</vt:lpstr>
      <vt:lpstr>Importância do Sistema Elétrico</vt:lpstr>
      <vt:lpstr>Entendendo o Sistema Elétrico do EMB 120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229</cp:revision>
  <dcterms:created xsi:type="dcterms:W3CDTF">2025-06-08T20:39:15Z</dcterms:created>
  <dcterms:modified xsi:type="dcterms:W3CDTF">2025-06-11T21:21:53Z</dcterms:modified>
</cp:coreProperties>
</file>